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1" r:id="rId2"/>
    <p:sldId id="257" r:id="rId3"/>
    <p:sldId id="258" r:id="rId4"/>
    <p:sldId id="268" r:id="rId5"/>
    <p:sldId id="280" r:id="rId6"/>
    <p:sldId id="267" r:id="rId7"/>
    <p:sldId id="282" r:id="rId8"/>
    <p:sldId id="259" r:id="rId9"/>
    <p:sldId id="271" r:id="rId10"/>
    <p:sldId id="266" r:id="rId11"/>
    <p:sldId id="260" r:id="rId12"/>
    <p:sldId id="265" r:id="rId13"/>
    <p:sldId id="272" r:id="rId14"/>
    <p:sldId id="275" r:id="rId15"/>
    <p:sldId id="273" r:id="rId16"/>
    <p:sldId id="274" r:id="rId17"/>
    <p:sldId id="276" r:id="rId18"/>
    <p:sldId id="278" r:id="rId19"/>
    <p:sldId id="277"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71"/>
  </p:normalViewPr>
  <p:slideViewPr>
    <p:cSldViewPr snapToGrid="0" snapToObjects="1">
      <p:cViewPr varScale="1">
        <p:scale>
          <a:sx n="68" d="100"/>
          <a:sy n="68" d="100"/>
        </p:scale>
        <p:origin x="594"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1388E-C442-8F49-85C2-4BF69068A1CB}" type="datetimeFigureOut">
              <a:rPr lang="en-US" smtClean="0"/>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50A70-A72B-DB45-94A2-75F7474BDE77}" type="slidenum">
              <a:rPr lang="en-US" smtClean="0"/>
              <a:t>‹#›</a:t>
            </a:fld>
            <a:endParaRPr lang="en-US"/>
          </a:p>
        </p:txBody>
      </p:sp>
    </p:spTree>
    <p:extLst>
      <p:ext uri="{BB962C8B-B14F-4D97-AF65-F5344CB8AC3E}">
        <p14:creationId xmlns:p14="http://schemas.microsoft.com/office/powerpoint/2010/main" val="57460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2DEF4F-8D8B-344F-9E54-A59CEDB159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95547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DEF4F-8D8B-344F-9E54-A59CEDB159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186036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DEF4F-8D8B-344F-9E54-A59CEDB159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193025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ame Board">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332703" y="357393"/>
            <a:ext cx="2099258" cy="914400"/>
          </a:xfrm>
          <a:solidFill>
            <a:schemeClr val="accent1">
              <a:lumMod val="75000"/>
            </a:schemeClr>
          </a:solidFill>
          <a:ln>
            <a:solidFill>
              <a:schemeClr val="accent1">
                <a:lumMod val="75000"/>
              </a:schemeClr>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Category 1</a:t>
            </a:r>
          </a:p>
        </p:txBody>
      </p:sp>
      <p:sp>
        <p:nvSpPr>
          <p:cNvPr id="40" name="Text Placeholder 7"/>
          <p:cNvSpPr>
            <a:spLocks noGrp="1"/>
          </p:cNvSpPr>
          <p:nvPr>
            <p:ph type="body" sz="quarter" idx="18" hasCustomPrompt="1"/>
          </p:nvPr>
        </p:nvSpPr>
        <p:spPr>
          <a:xfrm>
            <a:off x="332703"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45" name="Text Placeholder 7"/>
          <p:cNvSpPr>
            <a:spLocks noGrp="1"/>
          </p:cNvSpPr>
          <p:nvPr>
            <p:ph type="body" sz="quarter" idx="23" hasCustomPrompt="1"/>
          </p:nvPr>
        </p:nvSpPr>
        <p:spPr>
          <a:xfrm>
            <a:off x="332703"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0" name="Text Placeholder 7"/>
          <p:cNvSpPr>
            <a:spLocks noGrp="1"/>
          </p:cNvSpPr>
          <p:nvPr>
            <p:ph type="body" sz="quarter" idx="28" hasCustomPrompt="1"/>
          </p:nvPr>
        </p:nvSpPr>
        <p:spPr>
          <a:xfrm>
            <a:off x="332703"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5" name="Text Placeholder 7"/>
          <p:cNvSpPr>
            <a:spLocks noGrp="1"/>
          </p:cNvSpPr>
          <p:nvPr>
            <p:ph type="body" sz="quarter" idx="33" hasCustomPrompt="1"/>
          </p:nvPr>
        </p:nvSpPr>
        <p:spPr>
          <a:xfrm>
            <a:off x="332703"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60" name="Text Placeholder 7"/>
          <p:cNvSpPr>
            <a:spLocks noGrp="1"/>
          </p:cNvSpPr>
          <p:nvPr>
            <p:ph type="body" sz="quarter" idx="38" hasCustomPrompt="1"/>
          </p:nvPr>
        </p:nvSpPr>
        <p:spPr>
          <a:xfrm>
            <a:off x="332703"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36" name="Text Placeholder 7"/>
          <p:cNvSpPr>
            <a:spLocks noGrp="1"/>
          </p:cNvSpPr>
          <p:nvPr>
            <p:ph type="body" sz="quarter" idx="14" hasCustomPrompt="1"/>
          </p:nvPr>
        </p:nvSpPr>
        <p:spPr>
          <a:xfrm>
            <a:off x="2689537" y="357393"/>
            <a:ext cx="2099258" cy="914400"/>
          </a:xfrm>
          <a:solidFill>
            <a:schemeClr val="accent2"/>
          </a:solidFill>
          <a:ln>
            <a:solidFill>
              <a:schemeClr val="accent2"/>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Category 2</a:t>
            </a:r>
          </a:p>
        </p:txBody>
      </p:sp>
      <p:sp>
        <p:nvSpPr>
          <p:cNvPr id="41" name="Text Placeholder 7"/>
          <p:cNvSpPr>
            <a:spLocks noGrp="1"/>
          </p:cNvSpPr>
          <p:nvPr>
            <p:ph type="body" sz="quarter" idx="19" hasCustomPrompt="1"/>
          </p:nvPr>
        </p:nvSpPr>
        <p:spPr>
          <a:xfrm>
            <a:off x="2689537"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46" name="Text Placeholder 7"/>
          <p:cNvSpPr>
            <a:spLocks noGrp="1"/>
          </p:cNvSpPr>
          <p:nvPr>
            <p:ph type="body" sz="quarter" idx="24" hasCustomPrompt="1"/>
          </p:nvPr>
        </p:nvSpPr>
        <p:spPr>
          <a:xfrm>
            <a:off x="2689537"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1" name="Text Placeholder 7"/>
          <p:cNvSpPr>
            <a:spLocks noGrp="1"/>
          </p:cNvSpPr>
          <p:nvPr>
            <p:ph type="body" sz="quarter" idx="29" hasCustomPrompt="1"/>
          </p:nvPr>
        </p:nvSpPr>
        <p:spPr>
          <a:xfrm>
            <a:off x="2689537"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6" name="Text Placeholder 7"/>
          <p:cNvSpPr>
            <a:spLocks noGrp="1"/>
          </p:cNvSpPr>
          <p:nvPr>
            <p:ph type="body" sz="quarter" idx="34" hasCustomPrompt="1"/>
          </p:nvPr>
        </p:nvSpPr>
        <p:spPr>
          <a:xfrm>
            <a:off x="2689537"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61" name="Text Placeholder 7"/>
          <p:cNvSpPr>
            <a:spLocks noGrp="1"/>
          </p:cNvSpPr>
          <p:nvPr>
            <p:ph type="body" sz="quarter" idx="39" hasCustomPrompt="1"/>
          </p:nvPr>
        </p:nvSpPr>
        <p:spPr>
          <a:xfrm>
            <a:off x="2689537"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37" name="Text Placeholder 7"/>
          <p:cNvSpPr>
            <a:spLocks noGrp="1"/>
          </p:cNvSpPr>
          <p:nvPr>
            <p:ph type="body" sz="quarter" idx="15" hasCustomPrompt="1"/>
          </p:nvPr>
        </p:nvSpPr>
        <p:spPr>
          <a:xfrm>
            <a:off x="5046371" y="357393"/>
            <a:ext cx="2099258" cy="914400"/>
          </a:xfrm>
          <a:solidFill>
            <a:schemeClr val="accent3"/>
          </a:solidFill>
          <a:ln>
            <a:solidFill>
              <a:schemeClr val="accent3"/>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Category 3</a:t>
            </a:r>
          </a:p>
        </p:txBody>
      </p:sp>
      <p:sp>
        <p:nvSpPr>
          <p:cNvPr id="42" name="Text Placeholder 7"/>
          <p:cNvSpPr>
            <a:spLocks noGrp="1"/>
          </p:cNvSpPr>
          <p:nvPr>
            <p:ph type="body" sz="quarter" idx="20" hasCustomPrompt="1"/>
          </p:nvPr>
        </p:nvSpPr>
        <p:spPr>
          <a:xfrm>
            <a:off x="5046371"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47" name="Text Placeholder 7"/>
          <p:cNvSpPr>
            <a:spLocks noGrp="1"/>
          </p:cNvSpPr>
          <p:nvPr>
            <p:ph type="body" sz="quarter" idx="25" hasCustomPrompt="1"/>
          </p:nvPr>
        </p:nvSpPr>
        <p:spPr>
          <a:xfrm>
            <a:off x="5046371"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2" name="Text Placeholder 7"/>
          <p:cNvSpPr>
            <a:spLocks noGrp="1"/>
          </p:cNvSpPr>
          <p:nvPr>
            <p:ph type="body" sz="quarter" idx="30" hasCustomPrompt="1"/>
          </p:nvPr>
        </p:nvSpPr>
        <p:spPr>
          <a:xfrm>
            <a:off x="5046371"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7" name="Text Placeholder 7"/>
          <p:cNvSpPr>
            <a:spLocks noGrp="1"/>
          </p:cNvSpPr>
          <p:nvPr>
            <p:ph type="body" sz="quarter" idx="35" hasCustomPrompt="1"/>
          </p:nvPr>
        </p:nvSpPr>
        <p:spPr>
          <a:xfrm>
            <a:off x="5046371"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62" name="Text Placeholder 7"/>
          <p:cNvSpPr>
            <a:spLocks noGrp="1"/>
          </p:cNvSpPr>
          <p:nvPr>
            <p:ph type="body" sz="quarter" idx="40" hasCustomPrompt="1"/>
          </p:nvPr>
        </p:nvSpPr>
        <p:spPr>
          <a:xfrm>
            <a:off x="5046371"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38" name="Text Placeholder 7"/>
          <p:cNvSpPr>
            <a:spLocks noGrp="1"/>
          </p:cNvSpPr>
          <p:nvPr>
            <p:ph type="body" sz="quarter" idx="16" hasCustomPrompt="1"/>
          </p:nvPr>
        </p:nvSpPr>
        <p:spPr>
          <a:xfrm>
            <a:off x="7403205" y="357393"/>
            <a:ext cx="2099258" cy="914400"/>
          </a:xfrm>
          <a:solidFill>
            <a:schemeClr val="accent4"/>
          </a:solidFill>
          <a:ln>
            <a:solidFill>
              <a:schemeClr val="accent4"/>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Category 4</a:t>
            </a:r>
          </a:p>
        </p:txBody>
      </p:sp>
      <p:sp>
        <p:nvSpPr>
          <p:cNvPr id="43" name="Text Placeholder 7"/>
          <p:cNvSpPr>
            <a:spLocks noGrp="1"/>
          </p:cNvSpPr>
          <p:nvPr>
            <p:ph type="body" sz="quarter" idx="21" hasCustomPrompt="1"/>
          </p:nvPr>
        </p:nvSpPr>
        <p:spPr>
          <a:xfrm>
            <a:off x="7403205"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48" name="Text Placeholder 7"/>
          <p:cNvSpPr>
            <a:spLocks noGrp="1"/>
          </p:cNvSpPr>
          <p:nvPr>
            <p:ph type="body" sz="quarter" idx="26" hasCustomPrompt="1"/>
          </p:nvPr>
        </p:nvSpPr>
        <p:spPr>
          <a:xfrm>
            <a:off x="7403205"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3" name="Text Placeholder 7"/>
          <p:cNvSpPr>
            <a:spLocks noGrp="1"/>
          </p:cNvSpPr>
          <p:nvPr>
            <p:ph type="body" sz="quarter" idx="31" hasCustomPrompt="1"/>
          </p:nvPr>
        </p:nvSpPr>
        <p:spPr>
          <a:xfrm>
            <a:off x="7403205"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8" name="Text Placeholder 7"/>
          <p:cNvSpPr>
            <a:spLocks noGrp="1"/>
          </p:cNvSpPr>
          <p:nvPr>
            <p:ph type="body" sz="quarter" idx="36" hasCustomPrompt="1"/>
          </p:nvPr>
        </p:nvSpPr>
        <p:spPr>
          <a:xfrm>
            <a:off x="7403205"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63" name="Text Placeholder 7"/>
          <p:cNvSpPr>
            <a:spLocks noGrp="1"/>
          </p:cNvSpPr>
          <p:nvPr>
            <p:ph type="body" sz="quarter" idx="41" hasCustomPrompt="1"/>
          </p:nvPr>
        </p:nvSpPr>
        <p:spPr>
          <a:xfrm>
            <a:off x="7403205"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39" name="Text Placeholder 7"/>
          <p:cNvSpPr>
            <a:spLocks noGrp="1"/>
          </p:cNvSpPr>
          <p:nvPr>
            <p:ph type="body" sz="quarter" idx="17" hasCustomPrompt="1"/>
          </p:nvPr>
        </p:nvSpPr>
        <p:spPr>
          <a:xfrm>
            <a:off x="9760039" y="357393"/>
            <a:ext cx="2099258" cy="914400"/>
          </a:xfrm>
          <a:solidFill>
            <a:schemeClr val="accent5"/>
          </a:solidFill>
          <a:ln>
            <a:solidFill>
              <a:schemeClr val="accent5"/>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Category 5</a:t>
            </a:r>
          </a:p>
        </p:txBody>
      </p:sp>
      <p:sp>
        <p:nvSpPr>
          <p:cNvPr id="44" name="Text Placeholder 7"/>
          <p:cNvSpPr>
            <a:spLocks noGrp="1"/>
          </p:cNvSpPr>
          <p:nvPr>
            <p:ph type="body" sz="quarter" idx="22" hasCustomPrompt="1"/>
          </p:nvPr>
        </p:nvSpPr>
        <p:spPr>
          <a:xfrm>
            <a:off x="9760039"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49" name="Text Placeholder 7"/>
          <p:cNvSpPr>
            <a:spLocks noGrp="1"/>
          </p:cNvSpPr>
          <p:nvPr>
            <p:ph type="body" sz="quarter" idx="27" hasCustomPrompt="1"/>
          </p:nvPr>
        </p:nvSpPr>
        <p:spPr>
          <a:xfrm>
            <a:off x="9760039"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4" name="Text Placeholder 7"/>
          <p:cNvSpPr>
            <a:spLocks noGrp="1"/>
          </p:cNvSpPr>
          <p:nvPr>
            <p:ph type="body" sz="quarter" idx="32" hasCustomPrompt="1"/>
          </p:nvPr>
        </p:nvSpPr>
        <p:spPr>
          <a:xfrm>
            <a:off x="9760039"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59" name="Text Placeholder 7"/>
          <p:cNvSpPr>
            <a:spLocks noGrp="1"/>
          </p:cNvSpPr>
          <p:nvPr>
            <p:ph type="body" sz="quarter" idx="37" hasCustomPrompt="1"/>
          </p:nvPr>
        </p:nvSpPr>
        <p:spPr>
          <a:xfrm>
            <a:off x="9760039"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64" name="Text Placeholder 7"/>
          <p:cNvSpPr>
            <a:spLocks noGrp="1"/>
          </p:cNvSpPr>
          <p:nvPr>
            <p:ph type="body" sz="quarter" idx="42" hasCustomPrompt="1"/>
          </p:nvPr>
        </p:nvSpPr>
        <p:spPr>
          <a:xfrm>
            <a:off x="9760039"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33" name="Instructions"/>
          <p:cNvSpPr/>
          <p:nvPr userDrawn="1"/>
        </p:nvSpPr>
        <p:spPr>
          <a:xfrm>
            <a:off x="12307833" y="0"/>
            <a:ext cx="1853339" cy="685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lang="en-US" sz="1600" dirty="0">
                <a:solidFill>
                  <a:srgbClr val="7F7F7F"/>
                </a:solidFill>
                <a:latin typeface="Calibri Light" panose="020F0302020204030204" pitchFamily="34" charset="0"/>
                <a:cs typeface="Calibri" panose="020F0502020204030204" pitchFamily="34" charset="0"/>
              </a:rPr>
              <a:t>You can type your own categories and points values in this game board.</a:t>
            </a:r>
          </a:p>
          <a:p>
            <a:pPr lvl="0">
              <a:spcBef>
                <a:spcPts val="1200"/>
              </a:spcBef>
            </a:pPr>
            <a:r>
              <a:rPr lang="en-US" sz="1600" dirty="0">
                <a:solidFill>
                  <a:srgbClr val="7F7F7F"/>
                </a:solidFill>
                <a:latin typeface="Calibri Light" panose="020F0302020204030204" pitchFamily="34" charset="0"/>
                <a:cs typeface="Calibri" panose="020F0502020204030204" pitchFamily="34" charset="0"/>
              </a:rPr>
              <a:t>Type your questions and answers in the slides we’ve provided.</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600" dirty="0">
                <a:solidFill>
                  <a:srgbClr val="7F7F7F"/>
                </a:solidFill>
                <a:latin typeface="Calibri Light" panose="020F0302020204030204" pitchFamily="34" charset="0"/>
                <a:cs typeface="Calibri" panose="020F0502020204030204" pitchFamily="34" charset="0"/>
              </a:rPr>
              <a:t>When you’re in slide show view, click a points box to go to that question,</a:t>
            </a:r>
            <a:r>
              <a:rPr lang="en-US" sz="1600" baseline="0" dirty="0">
                <a:solidFill>
                  <a:srgbClr val="7F7F7F"/>
                </a:solidFill>
                <a:latin typeface="Calibri Light" panose="020F0302020204030204" pitchFamily="34" charset="0"/>
                <a:cs typeface="Calibri" panose="020F0502020204030204" pitchFamily="34" charset="0"/>
              </a:rPr>
              <a:t> then </a:t>
            </a:r>
            <a:r>
              <a:rPr lang="en-US" sz="1600" dirty="0">
                <a:solidFill>
                  <a:srgbClr val="7F7F7F"/>
                </a:solidFill>
                <a:latin typeface="Calibri Light" panose="020F0302020204030204" pitchFamily="34" charset="0"/>
                <a:cs typeface="Calibri" panose="020F0502020204030204" pitchFamily="34" charset="0"/>
              </a:rPr>
              <a:t>click to</a:t>
            </a:r>
            <a:r>
              <a:rPr lang="en-US" sz="1600" baseline="0" dirty="0">
                <a:solidFill>
                  <a:srgbClr val="7F7F7F"/>
                </a:solidFill>
                <a:latin typeface="Calibri Light" panose="020F0302020204030204" pitchFamily="34" charset="0"/>
                <a:cs typeface="Calibri" panose="020F0502020204030204" pitchFamily="34" charset="0"/>
              </a:rPr>
              <a:t> move to the answer slide</a:t>
            </a:r>
            <a:r>
              <a:rPr lang="en-US" sz="1600" dirty="0">
                <a:solidFill>
                  <a:srgbClr val="7F7F7F"/>
                </a:solidFill>
                <a:latin typeface="Calibri Light" panose="020F03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600" dirty="0">
                <a:solidFill>
                  <a:srgbClr val="7F7F7F"/>
                </a:solidFill>
                <a:latin typeface="Calibri Light" panose="020F0302020204030204" pitchFamily="34" charset="0"/>
                <a:cs typeface="Calibri" panose="020F0502020204030204" pitchFamily="34" charset="0"/>
              </a:rPr>
              <a:t>Click the left triangle to return to this game board slide. </a:t>
            </a:r>
          </a:p>
        </p:txBody>
      </p:sp>
    </p:spTree>
    <p:extLst>
      <p:ext uri="{BB962C8B-B14F-4D97-AF65-F5344CB8AC3E}">
        <p14:creationId xmlns:p14="http://schemas.microsoft.com/office/powerpoint/2010/main" val="55718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ategory 1 Questions">
    <p:bg>
      <p:bgPr>
        <a:solidFill>
          <a:schemeClr val="bg2"/>
        </a:solidFill>
        <a:effectLst/>
      </p:bgPr>
    </p:bg>
    <p:spTree>
      <p:nvGrpSpPr>
        <p:cNvPr id="1" name=""/>
        <p:cNvGrpSpPr/>
        <p:nvPr/>
      </p:nvGrpSpPr>
      <p:grpSpPr>
        <a:xfrm>
          <a:off x="0" y="0"/>
          <a:ext cx="0" cy="0"/>
          <a:chOff x="0" y="0"/>
          <a:chExt cx="0" cy="0"/>
        </a:xfrm>
      </p:grpSpPr>
      <p:sp>
        <p:nvSpPr>
          <p:cNvPr id="11" name="Q"/>
          <p:cNvSpPr txBox="1"/>
          <p:nvPr userDrawn="1"/>
        </p:nvSpPr>
        <p:spPr>
          <a:xfrm rot="16200000">
            <a:off x="-2011120" y="1990047"/>
            <a:ext cx="5749803" cy="1769715"/>
          </a:xfrm>
          <a:prstGeom prst="rect">
            <a:avLst/>
          </a:prstGeom>
          <a:noFill/>
        </p:spPr>
        <p:txBody>
          <a:bodyPr wrap="square" lIns="0" tIns="0" rIns="0" bIns="0" rtlCol="0" anchor="ctr">
            <a:spAutoFit/>
          </a:bodyPr>
          <a:lstStyle/>
          <a:p>
            <a:pPr algn="just"/>
            <a:r>
              <a:rPr lang="en-US" sz="11500" dirty="0">
                <a:solidFill>
                  <a:schemeClr val="bg1">
                    <a:lumMod val="85000"/>
                    <a:lumOff val="15000"/>
                  </a:schemeClr>
                </a:solidFill>
                <a:latin typeface="Corbel" panose="020B0503020204020204" pitchFamily="34" charset="0"/>
                <a:cs typeface="Arial" panose="020B0604020202020204" pitchFamily="34" charset="0"/>
              </a:rPr>
              <a:t>Question</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Type question here. </a:t>
            </a:r>
          </a:p>
        </p:txBody>
      </p:sp>
      <p:sp>
        <p:nvSpPr>
          <p:cNvPr id="2" name="Rectangle 1"/>
          <p:cNvSpPr/>
          <p:nvPr userDrawn="1"/>
        </p:nvSpPr>
        <p:spPr bwMode="invGray">
          <a:xfrm>
            <a:off x="0" y="5749805"/>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5" y="5900384"/>
            <a:ext cx="1897666"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Instructions"/>
          <p:cNvSpPr/>
          <p:nvPr userDrawn="1"/>
        </p:nvSpPr>
        <p:spPr>
          <a:xfrm>
            <a:off x="12307833" y="0"/>
            <a:ext cx="1853339" cy="685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lang="en-US" sz="1600" dirty="0">
                <a:solidFill>
                  <a:srgbClr val="7F7F7F"/>
                </a:solidFill>
                <a:latin typeface="Calibri Light" panose="020F0302020204030204" pitchFamily="34" charset="0"/>
                <a:cs typeface="Calibri" panose="020F0502020204030204" pitchFamily="34" charset="0"/>
              </a:rPr>
              <a:t>Type your questions and answers in the placeholders. You can add the points value at the bottom for reference.</a:t>
            </a:r>
          </a:p>
          <a:p>
            <a:pPr lvl="0">
              <a:spcBef>
                <a:spcPts val="1200"/>
              </a:spcBef>
            </a:pPr>
            <a:r>
              <a:rPr lang="en-US" sz="1600" dirty="0">
                <a:solidFill>
                  <a:srgbClr val="7F7F7F"/>
                </a:solidFill>
                <a:latin typeface="Calibri Light" panose="020F0302020204030204" pitchFamily="34" charset="0"/>
                <a:cs typeface="Calibri" panose="020F0502020204030204" pitchFamily="34" charset="0"/>
              </a:rPr>
              <a:t>When you’re in slide show view, click the left triangle to return to the game board slide. </a:t>
            </a:r>
          </a:p>
        </p:txBody>
      </p:sp>
      <p:sp>
        <p:nvSpPr>
          <p:cNvPr id="6" name="Title 5"/>
          <p:cNvSpPr>
            <a:spLocks noGrp="1"/>
          </p:cNvSpPr>
          <p:nvPr>
            <p:ph type="title" hasCustomPrompt="1"/>
          </p:nvPr>
        </p:nvSpPr>
        <p:spPr/>
        <p:txBody>
          <a:bodyPr/>
          <a:lstStyle>
            <a:lvl1pPr>
              <a:defRPr>
                <a:solidFill>
                  <a:schemeClr val="tx1">
                    <a:alpha val="63000"/>
                  </a:schemeClr>
                </a:solidFill>
              </a:defRPr>
            </a:lvl1pPr>
          </a:lstStyle>
          <a:p>
            <a:r>
              <a:rPr lang="en-US" dirty="0"/>
              <a:t>Category 1</a:t>
            </a:r>
          </a:p>
        </p:txBody>
      </p:sp>
      <p:sp>
        <p:nvSpPr>
          <p:cNvPr id="14" name="Back to game board">
            <a:hlinkClick r:id="" action="ppaction://hlinkshowjump?jump=nextslide"/>
          </p:cNvPr>
          <p:cNvSpPr/>
          <p:nvPr userDrawn="1"/>
        </p:nvSpPr>
        <p:spPr bwMode="invGray">
          <a:xfrm rot="5400000" flipH="1">
            <a:off x="11220383"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13128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ategory 1 Answers">
    <p:bg>
      <p:bgPr>
        <a:solidFill>
          <a:schemeClr val="bg2"/>
        </a:solidFill>
        <a:effectLst/>
      </p:bgPr>
    </p:bg>
    <p:spTree>
      <p:nvGrpSpPr>
        <p:cNvPr id="1" name=""/>
        <p:cNvGrpSpPr/>
        <p:nvPr/>
      </p:nvGrpSpPr>
      <p:grpSpPr>
        <a:xfrm>
          <a:off x="0" y="0"/>
          <a:ext cx="0" cy="0"/>
          <a:chOff x="0" y="0"/>
          <a:chExt cx="0" cy="0"/>
        </a:xfrm>
      </p:grpSpPr>
      <p:sp>
        <p:nvSpPr>
          <p:cNvPr id="9" name="Q"/>
          <p:cNvSpPr txBox="1"/>
          <p:nvPr userDrawn="1"/>
        </p:nvSpPr>
        <p:spPr>
          <a:xfrm rot="16200000">
            <a:off x="-2011120" y="1813076"/>
            <a:ext cx="5749803" cy="2123658"/>
          </a:xfrm>
          <a:prstGeom prst="rect">
            <a:avLst/>
          </a:prstGeom>
          <a:noFill/>
        </p:spPr>
        <p:txBody>
          <a:bodyPr wrap="square" lIns="0" tIns="0" rIns="0" bIns="0" rtlCol="0" anchor="ctr">
            <a:spAutoFit/>
          </a:bodyPr>
          <a:lstStyle/>
          <a:p>
            <a:pPr algn="just"/>
            <a:r>
              <a:rPr lang="en-US" sz="13800" dirty="0">
                <a:solidFill>
                  <a:schemeClr val="bg1">
                    <a:lumMod val="85000"/>
                    <a:lumOff val="15000"/>
                  </a:schemeClr>
                </a:solidFill>
                <a:latin typeface="Corbel" panose="020B0503020204020204" pitchFamily="34" charset="0"/>
                <a:cs typeface="Arial" panose="020B0604020202020204" pitchFamily="34" charset="0"/>
              </a:rPr>
              <a:t>Answer</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Type answer here. </a:t>
            </a:r>
          </a:p>
        </p:txBody>
      </p:sp>
      <p:sp>
        <p:nvSpPr>
          <p:cNvPr id="2" name="Rectangle 1"/>
          <p:cNvSpPr/>
          <p:nvPr userDrawn="1"/>
        </p:nvSpPr>
        <p:spPr bwMode="invGray">
          <a:xfrm>
            <a:off x="0" y="5749805"/>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4" y="5900385"/>
            <a:ext cx="2852388"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dirty="0"/>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Instructions"/>
          <p:cNvSpPr/>
          <p:nvPr userDrawn="1"/>
        </p:nvSpPr>
        <p:spPr>
          <a:xfrm>
            <a:off x="12307833" y="0"/>
            <a:ext cx="1853339" cy="685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lang="en-US" sz="1600" dirty="0">
                <a:solidFill>
                  <a:srgbClr val="7F7F7F"/>
                </a:solidFill>
                <a:latin typeface="Calibri Light" panose="020F0302020204030204" pitchFamily="34" charset="0"/>
                <a:cs typeface="Calibri" panose="020F0502020204030204" pitchFamily="34" charset="0"/>
              </a:rPr>
              <a:t>Type your questions and answers in the placeholders. You can add the points value at the bottom for reference.</a:t>
            </a:r>
          </a:p>
          <a:p>
            <a:pPr lvl="0">
              <a:spcBef>
                <a:spcPts val="1200"/>
              </a:spcBef>
            </a:pPr>
            <a:r>
              <a:rPr lang="en-US" sz="1600" dirty="0">
                <a:solidFill>
                  <a:srgbClr val="7F7F7F"/>
                </a:solidFill>
                <a:latin typeface="Calibri Light" panose="020F0302020204030204" pitchFamily="34" charset="0"/>
                <a:cs typeface="Calibri" panose="020F0502020204030204" pitchFamily="34" charset="0"/>
              </a:rPr>
              <a:t>When you’re in slide show view, click the triangle to return to the game board slide. </a:t>
            </a:r>
          </a:p>
        </p:txBody>
      </p:sp>
      <p:sp>
        <p:nvSpPr>
          <p:cNvPr id="4" name="Title 3"/>
          <p:cNvSpPr>
            <a:spLocks noGrp="1"/>
          </p:cNvSpPr>
          <p:nvPr>
            <p:ph type="title" hasCustomPrompt="1"/>
          </p:nvPr>
        </p:nvSpPr>
        <p:spPr/>
        <p:txBody>
          <a:bodyPr/>
          <a:lstStyle>
            <a:lvl1pPr>
              <a:defRPr>
                <a:solidFill>
                  <a:schemeClr val="tx1">
                    <a:alpha val="63000"/>
                  </a:schemeClr>
                </a:solidFill>
              </a:defRPr>
            </a:lvl1pPr>
          </a:lstStyle>
          <a:p>
            <a:r>
              <a:rPr lang="en-US" dirty="0"/>
              <a:t>Category 1</a:t>
            </a:r>
          </a:p>
        </p:txBody>
      </p:sp>
    </p:spTree>
    <p:extLst>
      <p:ext uri="{BB962C8B-B14F-4D97-AF65-F5344CB8AC3E}">
        <p14:creationId xmlns:p14="http://schemas.microsoft.com/office/powerpoint/2010/main" val="245536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ategory 1 Divider">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invGray">
          <a:xfrm>
            <a:off x="0" y="3372365"/>
            <a:ext cx="12192000" cy="18748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1133588" y="3522944"/>
            <a:ext cx="10828224" cy="1583628"/>
          </a:xfrm>
        </p:spPr>
        <p:txBody>
          <a:bodyPr>
            <a:normAutofit/>
          </a:bodyPr>
          <a:lstStyle>
            <a:lvl1pPr>
              <a:defRPr sz="5400" baseline="0">
                <a:solidFill>
                  <a:schemeClr val="tx1"/>
                </a:solidFill>
              </a:defRPr>
            </a:lvl1pPr>
          </a:lstStyle>
          <a:p>
            <a:r>
              <a:rPr lang="en-US" dirty="0"/>
              <a:t>Category 1 divider slide</a:t>
            </a:r>
          </a:p>
        </p:txBody>
      </p:sp>
    </p:spTree>
    <p:extLst>
      <p:ext uri="{BB962C8B-B14F-4D97-AF65-F5344CB8AC3E}">
        <p14:creationId xmlns:p14="http://schemas.microsoft.com/office/powerpoint/2010/main" val="88563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DEF4F-8D8B-344F-9E54-A59CEDB159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119510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2DEF4F-8D8B-344F-9E54-A59CEDB159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6504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2DEF4F-8D8B-344F-9E54-A59CEDB1597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9491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2DEF4F-8D8B-344F-9E54-A59CEDB15979}"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173642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2DEF4F-8D8B-344F-9E54-A59CEDB15979}"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199978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DEF4F-8D8B-344F-9E54-A59CEDB15979}"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5173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2DEF4F-8D8B-344F-9E54-A59CEDB1597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189308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2DEF4F-8D8B-344F-9E54-A59CEDB1597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62F9C-2D13-DC46-B40E-ABE958E38D5F}" type="slidenum">
              <a:rPr lang="en-US" smtClean="0"/>
              <a:t>‹#›</a:t>
            </a:fld>
            <a:endParaRPr lang="en-US"/>
          </a:p>
        </p:txBody>
      </p:sp>
    </p:spTree>
    <p:extLst>
      <p:ext uri="{BB962C8B-B14F-4D97-AF65-F5344CB8AC3E}">
        <p14:creationId xmlns:p14="http://schemas.microsoft.com/office/powerpoint/2010/main" val="214618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DEF4F-8D8B-344F-9E54-A59CEDB15979}" type="datetimeFigureOut">
              <a:rPr lang="en-US" smtClean="0"/>
              <a:t>1/31/2019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62F9C-2D13-DC46-B40E-ABE958E38D5F}" type="slidenum">
              <a:rPr lang="en-US" smtClean="0"/>
              <a:t>‹#›</a:t>
            </a:fld>
            <a:endParaRPr lang="en-US"/>
          </a:p>
        </p:txBody>
      </p:sp>
    </p:spTree>
    <p:extLst>
      <p:ext uri="{BB962C8B-B14F-4D97-AF65-F5344CB8AC3E}">
        <p14:creationId xmlns:p14="http://schemas.microsoft.com/office/powerpoint/2010/main" val="91708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8.xml"/><Relationship Id="rId4" Type="http://schemas.openxmlformats.org/officeDocument/2006/relationships/slide" Target="slide7.xml"/><Relationship Id="rId9" Type="http://schemas.openxmlformats.org/officeDocument/2006/relationships/slide" Target="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8.xml"/><Relationship Id="rId4" Type="http://schemas.openxmlformats.org/officeDocument/2006/relationships/slide" Target="slide7.xml"/><Relationship Id="rId9" Type="http://schemas.openxmlformats.org/officeDocument/2006/relationships/slide" Target="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8.xml"/><Relationship Id="rId4" Type="http://schemas.openxmlformats.org/officeDocument/2006/relationships/slide" Target="slide7.xml"/><Relationship Id="rId9" Type="http://schemas.openxmlformats.org/officeDocument/2006/relationships/slide" Target="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31" y="288227"/>
            <a:ext cx="4803648" cy="2627376"/>
          </a:xfrm>
          <a:prstGeom prst="rect">
            <a:avLst/>
          </a:prstGeom>
        </p:spPr>
      </p:pic>
      <p:sp>
        <p:nvSpPr>
          <p:cNvPr id="3" name="Rectangle 2"/>
          <p:cNvSpPr/>
          <p:nvPr/>
        </p:nvSpPr>
        <p:spPr>
          <a:xfrm>
            <a:off x="3048000" y="2967335"/>
            <a:ext cx="6096000" cy="2862322"/>
          </a:xfrm>
          <a:prstGeom prst="rect">
            <a:avLst/>
          </a:prstGeom>
        </p:spPr>
        <p:txBody>
          <a:bodyPr>
            <a:spAutoFit/>
          </a:bodyPr>
          <a:lstStyle/>
          <a:p>
            <a:pPr algn="ctr"/>
            <a:endParaRPr lang="en-US" sz="3600" dirty="0">
              <a:solidFill>
                <a:schemeClr val="accent5"/>
              </a:solidFill>
              <a:effectLst>
                <a:glow rad="127000">
                  <a:schemeClr val="bg1"/>
                </a:glow>
                <a:reflection endPos="23000" dist="50800" dir="5400000" sy="-100000" algn="bl" rotWithShape="0"/>
              </a:effectLst>
              <a:latin typeface="Big Caslon Medium" charset="0"/>
              <a:ea typeface="Big Caslon Medium" charset="0"/>
              <a:cs typeface="Big Caslon Medium" charset="0"/>
            </a:endParaRPr>
          </a:p>
          <a:p>
            <a:pPr algn="ctr"/>
            <a:r>
              <a:rPr lang="en-US" sz="3600" dirty="0">
                <a:solidFill>
                  <a:schemeClr val="accent5"/>
                </a:solidFill>
                <a:effectLst>
                  <a:glow rad="127000">
                    <a:schemeClr val="bg1"/>
                  </a:glow>
                  <a:reflection endPos="23000" dist="50800" dir="5400000" sy="-100000" algn="bl" rotWithShape="0"/>
                </a:effectLst>
                <a:latin typeface="Big Caslon Medium" charset="0"/>
                <a:ea typeface="Big Caslon Medium" charset="0"/>
                <a:cs typeface="Big Caslon Medium" charset="0"/>
              </a:rPr>
              <a:t>ACEs and Protective Factors </a:t>
            </a:r>
            <a:br>
              <a:rPr lang="en-US" sz="3600" dirty="0">
                <a:solidFill>
                  <a:schemeClr val="accent5"/>
                </a:solidFill>
                <a:effectLst>
                  <a:glow rad="127000">
                    <a:schemeClr val="bg1"/>
                  </a:glow>
                  <a:reflection endPos="23000" dist="50800" dir="5400000" sy="-100000" algn="bl" rotWithShape="0"/>
                </a:effectLst>
                <a:latin typeface="Big Caslon Medium" charset="0"/>
                <a:ea typeface="Big Caslon Medium" charset="0"/>
                <a:cs typeface="Big Caslon Medium" charset="0"/>
              </a:rPr>
            </a:br>
            <a:r>
              <a:rPr lang="en-US" sz="3600" dirty="0">
                <a:solidFill>
                  <a:schemeClr val="accent5"/>
                </a:solidFill>
                <a:effectLst>
                  <a:glow rad="127000">
                    <a:schemeClr val="bg1"/>
                  </a:glow>
                  <a:reflection endPos="23000" dist="50800" dir="5400000" sy="-100000" algn="bl" rotWithShape="0"/>
                </a:effectLst>
                <a:latin typeface="Big Caslon Medium" charset="0"/>
                <a:ea typeface="Big Caslon Medium" charset="0"/>
                <a:cs typeface="Big Caslon Medium" charset="0"/>
              </a:rPr>
              <a:t>Workforce Initiative</a:t>
            </a:r>
          </a:p>
          <a:p>
            <a:pPr algn="ctr"/>
            <a:r>
              <a:rPr lang="en-US" sz="3600" dirty="0">
                <a:solidFill>
                  <a:schemeClr val="accent5"/>
                </a:solidFill>
                <a:effectLst>
                  <a:glow rad="127000">
                    <a:schemeClr val="bg1"/>
                  </a:glow>
                  <a:reflection endPos="23000" dist="50800" dir="5400000" sy="-100000" algn="bl" rotWithShape="0"/>
                </a:effectLst>
                <a:latin typeface="Big Caslon Medium" charset="0"/>
                <a:ea typeface="Big Caslon Medium" charset="0"/>
                <a:cs typeface="Big Caslon Medium" charset="0"/>
              </a:rPr>
              <a:t>ECAC Presentation</a:t>
            </a:r>
            <a:br>
              <a:rPr lang="en-US" sz="3600" dirty="0">
                <a:solidFill>
                  <a:schemeClr val="accent5"/>
                </a:solidFill>
                <a:effectLst>
                  <a:glow rad="127000">
                    <a:schemeClr val="bg1"/>
                  </a:glow>
                  <a:reflection endPos="23000" dist="50800" dir="5400000" sy="-100000" algn="bl" rotWithShape="0"/>
                </a:effectLst>
                <a:latin typeface="Big Caslon Medium" charset="0"/>
                <a:ea typeface="Big Caslon Medium" charset="0"/>
                <a:cs typeface="Big Caslon Medium" charset="0"/>
              </a:rPr>
            </a:br>
            <a:r>
              <a:rPr lang="en-US" sz="3600" dirty="0">
                <a:solidFill>
                  <a:schemeClr val="accent5"/>
                </a:solidFill>
                <a:effectLst>
                  <a:glow rad="127000">
                    <a:schemeClr val="bg1"/>
                  </a:glow>
                  <a:reflection endPos="23000" dist="50800" dir="5400000" sy="-100000" algn="bl" rotWithShape="0"/>
                </a:effectLst>
                <a:latin typeface="Big Caslon Medium" charset="0"/>
                <a:ea typeface="Big Caslon Medium" charset="0"/>
                <a:cs typeface="Big Caslon Medium" charset="0"/>
              </a:rPr>
              <a:t>December 14, 2017</a:t>
            </a:r>
          </a:p>
        </p:txBody>
      </p:sp>
    </p:spTree>
    <p:extLst>
      <p:ext uri="{BB962C8B-B14F-4D97-AF65-F5344CB8AC3E}">
        <p14:creationId xmlns:p14="http://schemas.microsoft.com/office/powerpoint/2010/main" val="137176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Jeopardy  Game - ACEs</a:t>
            </a:r>
          </a:p>
        </p:txBody>
      </p:sp>
    </p:spTree>
    <p:extLst>
      <p:ext uri="{BB962C8B-B14F-4D97-AF65-F5344CB8AC3E}">
        <p14:creationId xmlns:p14="http://schemas.microsoft.com/office/powerpoint/2010/main" val="65529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Placeholder 62"/>
          <p:cNvSpPr>
            <a:spLocks noGrp="1"/>
          </p:cNvSpPr>
          <p:nvPr>
            <p:ph type="body" sz="quarter" idx="13"/>
          </p:nvPr>
        </p:nvSpPr>
        <p:spPr/>
        <p:txBody>
          <a:bodyPr/>
          <a:lstStyle/>
          <a:p>
            <a:r>
              <a:rPr lang="en-US" dirty="0"/>
              <a:t>How Common Are ACEs?</a:t>
            </a:r>
          </a:p>
        </p:txBody>
      </p:sp>
      <p:sp>
        <p:nvSpPr>
          <p:cNvPr id="128" name="Text Placeholder 127"/>
          <p:cNvSpPr>
            <a:spLocks noGrp="1"/>
          </p:cNvSpPr>
          <p:nvPr>
            <p:ph type="body" sz="quarter" idx="18"/>
          </p:nvPr>
        </p:nvSpPr>
        <p:spPr/>
        <p:txBody>
          <a:bodyPr/>
          <a:lstStyle/>
          <a:p>
            <a:r>
              <a:rPr lang="en-US" dirty="0">
                <a:hlinkClick r:id="rId2" action="ppaction://hlinksldjump"/>
              </a:rPr>
              <a:t>10</a:t>
            </a:r>
            <a:endParaRPr lang="en-US" dirty="0"/>
          </a:p>
        </p:txBody>
      </p:sp>
      <p:sp>
        <p:nvSpPr>
          <p:cNvPr id="133" name="Text Placeholder 132"/>
          <p:cNvSpPr>
            <a:spLocks noGrp="1"/>
          </p:cNvSpPr>
          <p:nvPr>
            <p:ph type="body" sz="quarter" idx="23"/>
          </p:nvPr>
        </p:nvSpPr>
        <p:spPr/>
        <p:txBody>
          <a:bodyPr/>
          <a:lstStyle/>
          <a:p>
            <a:r>
              <a:rPr lang="en-US" dirty="0">
                <a:hlinkClick r:id="rId3" action="ppaction://hlinksldjump"/>
              </a:rPr>
              <a:t>20</a:t>
            </a:r>
            <a:endParaRPr lang="en-US" dirty="0"/>
          </a:p>
        </p:txBody>
      </p:sp>
      <p:sp>
        <p:nvSpPr>
          <p:cNvPr id="138" name="Text Placeholder 137"/>
          <p:cNvSpPr>
            <a:spLocks noGrp="1"/>
          </p:cNvSpPr>
          <p:nvPr>
            <p:ph type="body" sz="quarter" idx="28"/>
          </p:nvPr>
        </p:nvSpPr>
        <p:spPr/>
        <p:txBody>
          <a:bodyPr/>
          <a:lstStyle/>
          <a:p>
            <a:r>
              <a:rPr lang="en-US" dirty="0">
                <a:hlinkClick r:id="rId4" action="ppaction://hlinksldjump"/>
              </a:rPr>
              <a:t>30</a:t>
            </a:r>
            <a:endParaRPr lang="en-US" dirty="0"/>
          </a:p>
        </p:txBody>
      </p:sp>
      <p:sp>
        <p:nvSpPr>
          <p:cNvPr id="143" name="Text Placeholder 142"/>
          <p:cNvSpPr>
            <a:spLocks noGrp="1"/>
          </p:cNvSpPr>
          <p:nvPr>
            <p:ph type="body" sz="quarter" idx="33"/>
          </p:nvPr>
        </p:nvSpPr>
        <p:spPr/>
        <p:txBody>
          <a:bodyPr/>
          <a:lstStyle/>
          <a:p>
            <a:r>
              <a:rPr lang="en-US" dirty="0">
                <a:hlinkClick r:id="rId5" action="ppaction://hlinksldjump"/>
              </a:rPr>
              <a:t>40</a:t>
            </a:r>
            <a:endParaRPr lang="en-US" dirty="0"/>
          </a:p>
        </p:txBody>
      </p:sp>
      <p:sp>
        <p:nvSpPr>
          <p:cNvPr id="148" name="Text Placeholder 147"/>
          <p:cNvSpPr>
            <a:spLocks noGrp="1"/>
          </p:cNvSpPr>
          <p:nvPr>
            <p:ph type="body" sz="quarter" idx="38"/>
          </p:nvPr>
        </p:nvSpPr>
        <p:spPr/>
        <p:txBody>
          <a:bodyPr/>
          <a:lstStyle/>
          <a:p>
            <a:r>
              <a:rPr lang="en-US" dirty="0">
                <a:hlinkClick r:id="rId6" action="ppaction://hlinksldjump"/>
              </a:rPr>
              <a:t>50</a:t>
            </a:r>
            <a:endParaRPr lang="en-US" dirty="0"/>
          </a:p>
        </p:txBody>
      </p:sp>
      <p:sp>
        <p:nvSpPr>
          <p:cNvPr id="64" name="Text Placeholder 63"/>
          <p:cNvSpPr>
            <a:spLocks noGrp="1"/>
          </p:cNvSpPr>
          <p:nvPr>
            <p:ph type="body" sz="quarter" idx="14"/>
          </p:nvPr>
        </p:nvSpPr>
        <p:spPr/>
        <p:txBody>
          <a:bodyPr/>
          <a:lstStyle/>
          <a:p>
            <a:r>
              <a:rPr lang="en-US" dirty="0"/>
              <a:t>Life Expectancy</a:t>
            </a:r>
          </a:p>
        </p:txBody>
      </p:sp>
      <p:sp>
        <p:nvSpPr>
          <p:cNvPr id="144" name="Text Placeholder 143"/>
          <p:cNvSpPr>
            <a:spLocks noGrp="1"/>
          </p:cNvSpPr>
          <p:nvPr>
            <p:ph type="body" sz="quarter" idx="34"/>
          </p:nvPr>
        </p:nvSpPr>
        <p:spPr/>
        <p:txBody>
          <a:bodyPr/>
          <a:lstStyle/>
          <a:p>
            <a:r>
              <a:rPr lang="en-US" dirty="0">
                <a:hlinkClick r:id="rId7" action="ppaction://hlinksldjump"/>
              </a:rPr>
              <a:t>40</a:t>
            </a:r>
            <a:endParaRPr lang="en-US" dirty="0"/>
          </a:p>
        </p:txBody>
      </p:sp>
      <p:sp>
        <p:nvSpPr>
          <p:cNvPr id="149" name="Text Placeholder 148"/>
          <p:cNvSpPr>
            <a:spLocks noGrp="1"/>
          </p:cNvSpPr>
          <p:nvPr>
            <p:ph type="body" sz="quarter" idx="39"/>
          </p:nvPr>
        </p:nvSpPr>
        <p:spPr/>
        <p:txBody>
          <a:bodyPr/>
          <a:lstStyle/>
          <a:p>
            <a:r>
              <a:rPr lang="en-US" dirty="0">
                <a:hlinkClick r:id="rId8" action="ppaction://hlinksldjump"/>
              </a:rPr>
              <a:t>50</a:t>
            </a:r>
            <a:endParaRPr lang="en-US" dirty="0"/>
          </a:p>
        </p:txBody>
      </p:sp>
      <p:sp>
        <p:nvSpPr>
          <p:cNvPr id="130" name="Text Placeholder 129"/>
          <p:cNvSpPr>
            <a:spLocks noGrp="1"/>
          </p:cNvSpPr>
          <p:nvPr>
            <p:ph type="body" sz="quarter" idx="20"/>
          </p:nvPr>
        </p:nvSpPr>
        <p:spPr/>
        <p:txBody>
          <a:bodyPr/>
          <a:lstStyle/>
          <a:p>
            <a:r>
              <a:rPr lang="en-US" dirty="0">
                <a:hlinkClick r:id="rId9" action="ppaction://hlinksldjump"/>
              </a:rPr>
              <a:t>10</a:t>
            </a:r>
            <a:endParaRPr lang="en-US" dirty="0"/>
          </a:p>
        </p:txBody>
      </p:sp>
      <p:sp>
        <p:nvSpPr>
          <p:cNvPr id="135" name="Text Placeholder 134"/>
          <p:cNvSpPr>
            <a:spLocks noGrp="1"/>
          </p:cNvSpPr>
          <p:nvPr>
            <p:ph type="body" sz="quarter" idx="25"/>
          </p:nvPr>
        </p:nvSpPr>
        <p:spPr/>
        <p:txBody>
          <a:bodyPr/>
          <a:lstStyle/>
          <a:p>
            <a:r>
              <a:rPr lang="en-US" dirty="0">
                <a:hlinkClick r:id="rId3" action="ppaction://hlinksldjump"/>
              </a:rPr>
              <a:t>20</a:t>
            </a:r>
            <a:endParaRPr lang="en-US" dirty="0"/>
          </a:p>
        </p:txBody>
      </p:sp>
      <p:sp>
        <p:nvSpPr>
          <p:cNvPr id="140" name="Text Placeholder 139"/>
          <p:cNvSpPr>
            <a:spLocks noGrp="1"/>
          </p:cNvSpPr>
          <p:nvPr>
            <p:ph type="body" sz="quarter" idx="30"/>
          </p:nvPr>
        </p:nvSpPr>
        <p:spPr/>
        <p:txBody>
          <a:bodyPr/>
          <a:lstStyle/>
          <a:p>
            <a:r>
              <a:rPr lang="en-US" dirty="0">
                <a:hlinkClick r:id="rId4" action="ppaction://hlinksldjump"/>
              </a:rPr>
              <a:t>30</a:t>
            </a:r>
            <a:endParaRPr lang="en-US" dirty="0"/>
          </a:p>
        </p:txBody>
      </p:sp>
      <p:sp>
        <p:nvSpPr>
          <p:cNvPr id="145" name="Text Placeholder 144"/>
          <p:cNvSpPr>
            <a:spLocks noGrp="1"/>
          </p:cNvSpPr>
          <p:nvPr>
            <p:ph type="body" sz="quarter" idx="35"/>
          </p:nvPr>
        </p:nvSpPr>
        <p:spPr/>
        <p:txBody>
          <a:bodyPr/>
          <a:lstStyle/>
          <a:p>
            <a:r>
              <a:rPr lang="en-US" dirty="0">
                <a:hlinkClick r:id="" action="ppaction://noaction"/>
              </a:rPr>
              <a:t>40</a:t>
            </a:r>
            <a:endParaRPr lang="en-US" dirty="0"/>
          </a:p>
        </p:txBody>
      </p:sp>
      <p:sp>
        <p:nvSpPr>
          <p:cNvPr id="150" name="Text Placeholder 149"/>
          <p:cNvSpPr>
            <a:spLocks noGrp="1"/>
          </p:cNvSpPr>
          <p:nvPr>
            <p:ph type="body" sz="quarter" idx="40"/>
          </p:nvPr>
        </p:nvSpPr>
        <p:spPr/>
        <p:txBody>
          <a:bodyPr/>
          <a:lstStyle/>
          <a:p>
            <a:r>
              <a:rPr lang="en-US" dirty="0">
                <a:hlinkClick r:id="" action="ppaction://noaction"/>
              </a:rPr>
              <a:t>50</a:t>
            </a:r>
            <a:endParaRPr lang="en-US" dirty="0"/>
          </a:p>
        </p:txBody>
      </p:sp>
      <p:sp>
        <p:nvSpPr>
          <p:cNvPr id="66" name="Text Placeholder 65"/>
          <p:cNvSpPr>
            <a:spLocks noGrp="1"/>
          </p:cNvSpPr>
          <p:nvPr>
            <p:ph type="body" sz="quarter" idx="16"/>
          </p:nvPr>
        </p:nvSpPr>
        <p:spPr/>
        <p:txBody>
          <a:bodyPr/>
          <a:lstStyle/>
          <a:p>
            <a:r>
              <a:rPr lang="en-US" dirty="0"/>
              <a:t>Toxic Stress</a:t>
            </a:r>
          </a:p>
        </p:txBody>
      </p:sp>
      <p:sp>
        <p:nvSpPr>
          <p:cNvPr id="131" name="Text Placeholder 130"/>
          <p:cNvSpPr>
            <a:spLocks noGrp="1"/>
          </p:cNvSpPr>
          <p:nvPr>
            <p:ph type="body" sz="quarter" idx="21"/>
          </p:nvPr>
        </p:nvSpPr>
        <p:spPr/>
        <p:txBody>
          <a:bodyPr/>
          <a:lstStyle/>
          <a:p>
            <a:r>
              <a:rPr lang="en-US" dirty="0">
                <a:hlinkClick r:id="rId9" action="ppaction://hlinksldjump"/>
              </a:rPr>
              <a:t>10</a:t>
            </a:r>
            <a:endParaRPr lang="en-US" dirty="0"/>
          </a:p>
        </p:txBody>
      </p:sp>
      <p:sp>
        <p:nvSpPr>
          <p:cNvPr id="136" name="Text Placeholder 135"/>
          <p:cNvSpPr>
            <a:spLocks noGrp="1"/>
          </p:cNvSpPr>
          <p:nvPr>
            <p:ph type="body" sz="quarter" idx="26"/>
          </p:nvPr>
        </p:nvSpPr>
        <p:spPr/>
        <p:txBody>
          <a:bodyPr/>
          <a:lstStyle/>
          <a:p>
            <a:r>
              <a:rPr lang="en-US" dirty="0">
                <a:hlinkClick r:id="rId3" action="ppaction://hlinksldjump"/>
              </a:rPr>
              <a:t>20</a:t>
            </a:r>
            <a:endParaRPr lang="en-US" dirty="0"/>
          </a:p>
        </p:txBody>
      </p:sp>
      <p:sp>
        <p:nvSpPr>
          <p:cNvPr id="141" name="Text Placeholder 140"/>
          <p:cNvSpPr>
            <a:spLocks noGrp="1"/>
          </p:cNvSpPr>
          <p:nvPr>
            <p:ph type="body" sz="quarter" idx="31"/>
          </p:nvPr>
        </p:nvSpPr>
        <p:spPr/>
        <p:txBody>
          <a:bodyPr/>
          <a:lstStyle/>
          <a:p>
            <a:r>
              <a:rPr lang="en-US" dirty="0">
                <a:hlinkClick r:id="rId4" action="ppaction://hlinksldjump"/>
              </a:rPr>
              <a:t>30</a:t>
            </a:r>
            <a:endParaRPr lang="en-US" dirty="0"/>
          </a:p>
        </p:txBody>
      </p:sp>
      <p:sp>
        <p:nvSpPr>
          <p:cNvPr id="146" name="Text Placeholder 145"/>
          <p:cNvSpPr>
            <a:spLocks noGrp="1"/>
          </p:cNvSpPr>
          <p:nvPr>
            <p:ph type="body" sz="quarter" idx="36"/>
          </p:nvPr>
        </p:nvSpPr>
        <p:spPr/>
        <p:txBody>
          <a:bodyPr/>
          <a:lstStyle/>
          <a:p>
            <a:r>
              <a:rPr lang="en-US" dirty="0">
                <a:hlinkClick r:id="" action="ppaction://noaction"/>
              </a:rPr>
              <a:t>40</a:t>
            </a:r>
            <a:endParaRPr lang="en-US" dirty="0"/>
          </a:p>
        </p:txBody>
      </p:sp>
      <p:sp>
        <p:nvSpPr>
          <p:cNvPr id="151" name="Text Placeholder 150"/>
          <p:cNvSpPr>
            <a:spLocks noGrp="1"/>
          </p:cNvSpPr>
          <p:nvPr>
            <p:ph type="body" sz="quarter" idx="41"/>
          </p:nvPr>
        </p:nvSpPr>
        <p:spPr/>
        <p:txBody>
          <a:bodyPr/>
          <a:lstStyle/>
          <a:p>
            <a:r>
              <a:rPr lang="en-US" dirty="0">
                <a:hlinkClick r:id="rId10" action="ppaction://hlinksldjump"/>
              </a:rPr>
              <a:t>50</a:t>
            </a:r>
            <a:endParaRPr lang="en-US" dirty="0"/>
          </a:p>
        </p:txBody>
      </p:sp>
      <p:sp>
        <p:nvSpPr>
          <p:cNvPr id="67" name="Text Placeholder 66"/>
          <p:cNvSpPr>
            <a:spLocks noGrp="1"/>
          </p:cNvSpPr>
          <p:nvPr>
            <p:ph type="body" sz="quarter" idx="17"/>
          </p:nvPr>
        </p:nvSpPr>
        <p:spPr/>
        <p:txBody>
          <a:bodyPr/>
          <a:lstStyle/>
          <a:p>
            <a:r>
              <a:rPr lang="en-US"/>
              <a:t>Protective Factors</a:t>
            </a:r>
            <a:endParaRPr lang="en-US" dirty="0"/>
          </a:p>
        </p:txBody>
      </p:sp>
      <p:sp>
        <p:nvSpPr>
          <p:cNvPr id="132" name="Text Placeholder 131"/>
          <p:cNvSpPr>
            <a:spLocks noGrp="1"/>
          </p:cNvSpPr>
          <p:nvPr>
            <p:ph type="body" sz="quarter" idx="22"/>
          </p:nvPr>
        </p:nvSpPr>
        <p:spPr/>
        <p:txBody>
          <a:bodyPr/>
          <a:lstStyle/>
          <a:p>
            <a:r>
              <a:rPr lang="en-US" dirty="0">
                <a:hlinkClick r:id="rId9" action="ppaction://hlinksldjump"/>
              </a:rPr>
              <a:t>10</a:t>
            </a:r>
            <a:endParaRPr lang="en-US" dirty="0"/>
          </a:p>
        </p:txBody>
      </p:sp>
      <p:sp>
        <p:nvSpPr>
          <p:cNvPr id="137" name="Text Placeholder 136"/>
          <p:cNvSpPr>
            <a:spLocks noGrp="1"/>
          </p:cNvSpPr>
          <p:nvPr>
            <p:ph type="body" sz="quarter" idx="27"/>
          </p:nvPr>
        </p:nvSpPr>
        <p:spPr/>
        <p:txBody>
          <a:bodyPr/>
          <a:lstStyle/>
          <a:p>
            <a:r>
              <a:rPr lang="en-US" dirty="0">
                <a:hlinkClick r:id="rId3" action="ppaction://hlinksldjump"/>
              </a:rPr>
              <a:t>20</a:t>
            </a:r>
            <a:endParaRPr lang="en-US" dirty="0"/>
          </a:p>
        </p:txBody>
      </p:sp>
      <p:sp>
        <p:nvSpPr>
          <p:cNvPr id="142" name="Text Placeholder 141"/>
          <p:cNvSpPr>
            <a:spLocks noGrp="1"/>
          </p:cNvSpPr>
          <p:nvPr>
            <p:ph type="body" sz="quarter" idx="32"/>
          </p:nvPr>
        </p:nvSpPr>
        <p:spPr/>
        <p:txBody>
          <a:bodyPr/>
          <a:lstStyle/>
          <a:p>
            <a:r>
              <a:rPr lang="en-US" dirty="0">
                <a:hlinkClick r:id="rId4" action="ppaction://hlinksldjump"/>
              </a:rPr>
              <a:t>30</a:t>
            </a:r>
            <a:endParaRPr lang="en-US" dirty="0"/>
          </a:p>
        </p:txBody>
      </p:sp>
      <p:sp>
        <p:nvSpPr>
          <p:cNvPr id="147" name="Text Placeholder 146"/>
          <p:cNvSpPr>
            <a:spLocks noGrp="1"/>
          </p:cNvSpPr>
          <p:nvPr>
            <p:ph type="body" sz="quarter" idx="37"/>
          </p:nvPr>
        </p:nvSpPr>
        <p:spPr/>
        <p:txBody>
          <a:bodyPr/>
          <a:lstStyle/>
          <a:p>
            <a:r>
              <a:rPr lang="en-US" dirty="0">
                <a:hlinkClick r:id="" action="ppaction://noaction"/>
              </a:rPr>
              <a:t>40</a:t>
            </a:r>
            <a:endParaRPr lang="en-US" dirty="0"/>
          </a:p>
        </p:txBody>
      </p:sp>
      <p:sp>
        <p:nvSpPr>
          <p:cNvPr id="152" name="Text Placeholder 151"/>
          <p:cNvSpPr>
            <a:spLocks noGrp="1"/>
          </p:cNvSpPr>
          <p:nvPr>
            <p:ph type="body" sz="quarter" idx="42"/>
          </p:nvPr>
        </p:nvSpPr>
        <p:spPr/>
        <p:txBody>
          <a:bodyPr/>
          <a:lstStyle/>
          <a:p>
            <a:r>
              <a:rPr lang="en-US" dirty="0">
                <a:hlinkClick r:id="" action="ppaction://noaction"/>
              </a:rPr>
              <a:t>50</a:t>
            </a:r>
            <a:endParaRPr lang="en-US" dirty="0"/>
          </a:p>
        </p:txBody>
      </p:sp>
      <p:sp>
        <p:nvSpPr>
          <p:cNvPr id="2" name="Text Placeholder 1"/>
          <p:cNvSpPr>
            <a:spLocks noGrp="1"/>
          </p:cNvSpPr>
          <p:nvPr>
            <p:ph type="body" sz="quarter" idx="19"/>
          </p:nvPr>
        </p:nvSpPr>
        <p:spPr/>
        <p:txBody>
          <a:bodyPr/>
          <a:lstStyle/>
          <a:p>
            <a:r>
              <a:rPr lang="en-US" dirty="0">
                <a:hlinkClick r:id="rId9" action="ppaction://hlinksldjump"/>
              </a:rPr>
              <a:t>10</a:t>
            </a:r>
            <a:endParaRPr lang="en-US" dirty="0"/>
          </a:p>
        </p:txBody>
      </p:sp>
      <p:sp>
        <p:nvSpPr>
          <p:cNvPr id="3" name="Text Placeholder 2"/>
          <p:cNvSpPr>
            <a:spLocks noGrp="1"/>
          </p:cNvSpPr>
          <p:nvPr>
            <p:ph type="body" sz="quarter" idx="24"/>
          </p:nvPr>
        </p:nvSpPr>
        <p:spPr/>
        <p:txBody>
          <a:bodyPr/>
          <a:lstStyle/>
          <a:p>
            <a:r>
              <a:rPr lang="en-US" dirty="0">
                <a:hlinkClick r:id="rId3" action="ppaction://hlinksldjump"/>
              </a:rPr>
              <a:t>20</a:t>
            </a:r>
            <a:endParaRPr lang="en-US" dirty="0"/>
          </a:p>
        </p:txBody>
      </p:sp>
      <p:sp>
        <p:nvSpPr>
          <p:cNvPr id="4" name="Text Placeholder 3"/>
          <p:cNvSpPr>
            <a:spLocks noGrp="1"/>
          </p:cNvSpPr>
          <p:nvPr>
            <p:ph type="body" sz="quarter" idx="29"/>
          </p:nvPr>
        </p:nvSpPr>
        <p:spPr/>
        <p:txBody>
          <a:bodyPr/>
          <a:lstStyle/>
          <a:p>
            <a:r>
              <a:rPr lang="en-US" dirty="0">
                <a:hlinkClick r:id="rId4" action="ppaction://hlinksldjump"/>
              </a:rPr>
              <a:t>30</a:t>
            </a:r>
            <a:endParaRPr lang="en-US" dirty="0"/>
          </a:p>
        </p:txBody>
      </p:sp>
      <p:sp>
        <p:nvSpPr>
          <p:cNvPr id="5" name="Text Placeholder 4"/>
          <p:cNvSpPr>
            <a:spLocks noGrp="1"/>
          </p:cNvSpPr>
          <p:nvPr>
            <p:ph type="body" sz="quarter" idx="15"/>
          </p:nvPr>
        </p:nvSpPr>
        <p:spPr>
          <a:solidFill>
            <a:schemeClr val="accent6">
              <a:lumMod val="75000"/>
            </a:schemeClr>
          </a:solidFill>
        </p:spPr>
        <p:txBody>
          <a:bodyPr/>
          <a:lstStyle/>
          <a:p>
            <a:r>
              <a:rPr lang="en-US" dirty="0"/>
              <a:t>Brain Function</a:t>
            </a:r>
          </a:p>
        </p:txBody>
      </p:sp>
    </p:spTree>
    <p:extLst>
      <p:ext uri="{BB962C8B-B14F-4D97-AF65-F5344CB8AC3E}">
        <p14:creationId xmlns:p14="http://schemas.microsoft.com/office/powerpoint/2010/main" val="1658065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What is 1 in 5?</a:t>
            </a:r>
          </a:p>
        </p:txBody>
      </p:sp>
      <p:sp>
        <p:nvSpPr>
          <p:cNvPr id="18" name="Text Placeholder 17"/>
          <p:cNvSpPr>
            <a:spLocks noGrp="1"/>
          </p:cNvSpPr>
          <p:nvPr>
            <p:ph type="body" sz="quarter" idx="16"/>
          </p:nvPr>
        </p:nvSpPr>
        <p:spPr/>
        <p:txBody>
          <a:bodyPr/>
          <a:lstStyle/>
          <a:p>
            <a:r>
              <a:rPr lang="en-US"/>
              <a:t>10</a:t>
            </a:r>
            <a:endParaRPr lang="en-US" dirty="0"/>
          </a:p>
        </p:txBody>
      </p:sp>
      <p:sp>
        <p:nvSpPr>
          <p:cNvPr id="4" name="Title 3"/>
          <p:cNvSpPr>
            <a:spLocks noGrp="1"/>
          </p:cNvSpPr>
          <p:nvPr>
            <p:ph type="title"/>
          </p:nvPr>
        </p:nvSpPr>
        <p:spPr/>
        <p:txBody>
          <a:bodyPr/>
          <a:lstStyle/>
          <a:p>
            <a:r>
              <a:rPr lang="en-US" dirty="0"/>
              <a:t>How Common Are ACEs?</a:t>
            </a:r>
          </a:p>
        </p:txBody>
      </p:sp>
    </p:spTree>
    <p:extLst>
      <p:ext uri="{BB962C8B-B14F-4D97-AF65-F5344CB8AC3E}">
        <p14:creationId xmlns:p14="http://schemas.microsoft.com/office/powerpoint/2010/main" val="1422827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In the US population, number of persons to have three or more ACEs.</a:t>
            </a:r>
          </a:p>
        </p:txBody>
      </p:sp>
      <p:sp>
        <p:nvSpPr>
          <p:cNvPr id="18" name="Text Placeholder 17"/>
          <p:cNvSpPr>
            <a:spLocks noGrp="1"/>
          </p:cNvSpPr>
          <p:nvPr>
            <p:ph type="body" sz="quarter" idx="16"/>
          </p:nvPr>
        </p:nvSpPr>
        <p:spPr/>
        <p:txBody>
          <a:bodyPr/>
          <a:lstStyle/>
          <a:p>
            <a:r>
              <a:rPr lang="en-US"/>
              <a:t>50</a:t>
            </a:r>
            <a:endParaRPr lang="en-US" dirty="0"/>
          </a:p>
        </p:txBody>
      </p:sp>
      <p:sp>
        <p:nvSpPr>
          <p:cNvPr id="4" name="Title 3"/>
          <p:cNvSpPr>
            <a:spLocks noGrp="1"/>
          </p:cNvSpPr>
          <p:nvPr>
            <p:ph type="title"/>
          </p:nvPr>
        </p:nvSpPr>
        <p:spPr/>
        <p:txBody>
          <a:bodyPr/>
          <a:lstStyle/>
          <a:p>
            <a:r>
              <a:rPr lang="en-US" dirty="0"/>
              <a:t>How Common Are ACEs?</a:t>
            </a:r>
          </a:p>
        </p:txBody>
      </p:sp>
    </p:spTree>
    <p:extLst>
      <p:ext uri="{BB962C8B-B14F-4D97-AF65-F5344CB8AC3E}">
        <p14:creationId xmlns:p14="http://schemas.microsoft.com/office/powerpoint/2010/main" val="35491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Placeholder 62"/>
          <p:cNvSpPr>
            <a:spLocks noGrp="1"/>
          </p:cNvSpPr>
          <p:nvPr>
            <p:ph type="body" sz="quarter" idx="13"/>
          </p:nvPr>
        </p:nvSpPr>
        <p:spPr/>
        <p:txBody>
          <a:bodyPr/>
          <a:lstStyle/>
          <a:p>
            <a:r>
              <a:rPr lang="en-US" dirty="0"/>
              <a:t>How Common Are ACEs?</a:t>
            </a:r>
          </a:p>
        </p:txBody>
      </p:sp>
      <p:sp>
        <p:nvSpPr>
          <p:cNvPr id="128" name="Text Placeholder 127"/>
          <p:cNvSpPr>
            <a:spLocks noGrp="1"/>
          </p:cNvSpPr>
          <p:nvPr>
            <p:ph type="body" sz="quarter" idx="18"/>
          </p:nvPr>
        </p:nvSpPr>
        <p:spPr/>
        <p:txBody>
          <a:bodyPr/>
          <a:lstStyle/>
          <a:p>
            <a:r>
              <a:rPr lang="en-US" dirty="0">
                <a:hlinkClick r:id="rId2" action="ppaction://hlinksldjump"/>
              </a:rPr>
              <a:t>10</a:t>
            </a:r>
            <a:endParaRPr lang="en-US" dirty="0"/>
          </a:p>
        </p:txBody>
      </p:sp>
      <p:sp>
        <p:nvSpPr>
          <p:cNvPr id="133" name="Text Placeholder 132"/>
          <p:cNvSpPr>
            <a:spLocks noGrp="1"/>
          </p:cNvSpPr>
          <p:nvPr>
            <p:ph type="body" sz="quarter" idx="23"/>
          </p:nvPr>
        </p:nvSpPr>
        <p:spPr/>
        <p:txBody>
          <a:bodyPr/>
          <a:lstStyle/>
          <a:p>
            <a:r>
              <a:rPr lang="en-US" dirty="0">
                <a:hlinkClick r:id="rId3" action="ppaction://hlinksldjump"/>
              </a:rPr>
              <a:t>20</a:t>
            </a:r>
            <a:endParaRPr lang="en-US" dirty="0"/>
          </a:p>
        </p:txBody>
      </p:sp>
      <p:sp>
        <p:nvSpPr>
          <p:cNvPr id="138" name="Text Placeholder 137"/>
          <p:cNvSpPr>
            <a:spLocks noGrp="1"/>
          </p:cNvSpPr>
          <p:nvPr>
            <p:ph type="body" sz="quarter" idx="28"/>
          </p:nvPr>
        </p:nvSpPr>
        <p:spPr/>
        <p:txBody>
          <a:bodyPr/>
          <a:lstStyle/>
          <a:p>
            <a:r>
              <a:rPr lang="en-US" dirty="0">
                <a:hlinkClick r:id="rId4" action="ppaction://hlinksldjump"/>
              </a:rPr>
              <a:t>30</a:t>
            </a:r>
            <a:endParaRPr lang="en-US" dirty="0"/>
          </a:p>
        </p:txBody>
      </p:sp>
      <p:sp>
        <p:nvSpPr>
          <p:cNvPr id="143" name="Text Placeholder 142"/>
          <p:cNvSpPr>
            <a:spLocks noGrp="1"/>
          </p:cNvSpPr>
          <p:nvPr>
            <p:ph type="body" sz="quarter" idx="33"/>
          </p:nvPr>
        </p:nvSpPr>
        <p:spPr/>
        <p:txBody>
          <a:bodyPr/>
          <a:lstStyle/>
          <a:p>
            <a:r>
              <a:rPr lang="en-US" dirty="0">
                <a:hlinkClick r:id="rId5" action="ppaction://hlinksldjump"/>
              </a:rPr>
              <a:t>40</a:t>
            </a:r>
            <a:endParaRPr lang="en-US" dirty="0"/>
          </a:p>
        </p:txBody>
      </p:sp>
      <p:sp>
        <p:nvSpPr>
          <p:cNvPr id="148" name="Text Placeholder 147"/>
          <p:cNvSpPr>
            <a:spLocks noGrp="1"/>
          </p:cNvSpPr>
          <p:nvPr>
            <p:ph type="body" sz="quarter" idx="38"/>
          </p:nvPr>
        </p:nvSpPr>
        <p:spPr/>
        <p:txBody>
          <a:bodyPr/>
          <a:lstStyle/>
          <a:p>
            <a:r>
              <a:rPr lang="en-US" dirty="0">
                <a:hlinkClick r:id="rId6" action="ppaction://hlinksldjump"/>
              </a:rPr>
              <a:t>50</a:t>
            </a:r>
            <a:endParaRPr lang="en-US" dirty="0"/>
          </a:p>
        </p:txBody>
      </p:sp>
      <p:sp>
        <p:nvSpPr>
          <p:cNvPr id="64" name="Text Placeholder 63"/>
          <p:cNvSpPr>
            <a:spLocks noGrp="1"/>
          </p:cNvSpPr>
          <p:nvPr>
            <p:ph type="body" sz="quarter" idx="14"/>
          </p:nvPr>
        </p:nvSpPr>
        <p:spPr/>
        <p:txBody>
          <a:bodyPr/>
          <a:lstStyle/>
          <a:p>
            <a:r>
              <a:rPr lang="en-US" dirty="0"/>
              <a:t>Life Expectancy</a:t>
            </a:r>
          </a:p>
        </p:txBody>
      </p:sp>
      <p:sp>
        <p:nvSpPr>
          <p:cNvPr id="144" name="Text Placeholder 143"/>
          <p:cNvSpPr>
            <a:spLocks noGrp="1"/>
          </p:cNvSpPr>
          <p:nvPr>
            <p:ph type="body" sz="quarter" idx="34"/>
          </p:nvPr>
        </p:nvSpPr>
        <p:spPr/>
        <p:txBody>
          <a:bodyPr/>
          <a:lstStyle/>
          <a:p>
            <a:r>
              <a:rPr lang="en-US" dirty="0">
                <a:hlinkClick r:id="rId7" action="ppaction://hlinksldjump"/>
              </a:rPr>
              <a:t>40</a:t>
            </a:r>
            <a:endParaRPr lang="en-US" dirty="0"/>
          </a:p>
        </p:txBody>
      </p:sp>
      <p:sp>
        <p:nvSpPr>
          <p:cNvPr id="149" name="Text Placeholder 148"/>
          <p:cNvSpPr>
            <a:spLocks noGrp="1"/>
          </p:cNvSpPr>
          <p:nvPr>
            <p:ph type="body" sz="quarter" idx="39"/>
          </p:nvPr>
        </p:nvSpPr>
        <p:spPr/>
        <p:txBody>
          <a:bodyPr/>
          <a:lstStyle/>
          <a:p>
            <a:r>
              <a:rPr lang="en-US" dirty="0">
                <a:hlinkClick r:id="rId8" action="ppaction://hlinksldjump"/>
              </a:rPr>
              <a:t>50</a:t>
            </a:r>
            <a:endParaRPr lang="en-US" dirty="0"/>
          </a:p>
        </p:txBody>
      </p:sp>
      <p:sp>
        <p:nvSpPr>
          <p:cNvPr id="130" name="Text Placeholder 129"/>
          <p:cNvSpPr>
            <a:spLocks noGrp="1"/>
          </p:cNvSpPr>
          <p:nvPr>
            <p:ph type="body" sz="quarter" idx="20"/>
          </p:nvPr>
        </p:nvSpPr>
        <p:spPr/>
        <p:txBody>
          <a:bodyPr/>
          <a:lstStyle/>
          <a:p>
            <a:r>
              <a:rPr lang="en-US" dirty="0">
                <a:hlinkClick r:id="rId9" action="ppaction://hlinksldjump"/>
              </a:rPr>
              <a:t>10</a:t>
            </a:r>
            <a:endParaRPr lang="en-US" dirty="0"/>
          </a:p>
        </p:txBody>
      </p:sp>
      <p:sp>
        <p:nvSpPr>
          <p:cNvPr id="135" name="Text Placeholder 134"/>
          <p:cNvSpPr>
            <a:spLocks noGrp="1"/>
          </p:cNvSpPr>
          <p:nvPr>
            <p:ph type="body" sz="quarter" idx="25"/>
          </p:nvPr>
        </p:nvSpPr>
        <p:spPr/>
        <p:txBody>
          <a:bodyPr/>
          <a:lstStyle/>
          <a:p>
            <a:r>
              <a:rPr lang="en-US" dirty="0">
                <a:hlinkClick r:id="rId3" action="ppaction://hlinksldjump"/>
              </a:rPr>
              <a:t>20</a:t>
            </a:r>
            <a:endParaRPr lang="en-US" dirty="0"/>
          </a:p>
        </p:txBody>
      </p:sp>
      <p:sp>
        <p:nvSpPr>
          <p:cNvPr id="140" name="Text Placeholder 139"/>
          <p:cNvSpPr>
            <a:spLocks noGrp="1"/>
          </p:cNvSpPr>
          <p:nvPr>
            <p:ph type="body" sz="quarter" idx="30"/>
          </p:nvPr>
        </p:nvSpPr>
        <p:spPr/>
        <p:txBody>
          <a:bodyPr/>
          <a:lstStyle/>
          <a:p>
            <a:r>
              <a:rPr lang="en-US" dirty="0">
                <a:hlinkClick r:id="rId4" action="ppaction://hlinksldjump"/>
              </a:rPr>
              <a:t>30</a:t>
            </a:r>
            <a:endParaRPr lang="en-US" dirty="0"/>
          </a:p>
        </p:txBody>
      </p:sp>
      <p:sp>
        <p:nvSpPr>
          <p:cNvPr id="145" name="Text Placeholder 144"/>
          <p:cNvSpPr>
            <a:spLocks noGrp="1"/>
          </p:cNvSpPr>
          <p:nvPr>
            <p:ph type="body" sz="quarter" idx="35"/>
          </p:nvPr>
        </p:nvSpPr>
        <p:spPr/>
        <p:txBody>
          <a:bodyPr/>
          <a:lstStyle/>
          <a:p>
            <a:r>
              <a:rPr lang="en-US" dirty="0">
                <a:hlinkClick r:id="" action="ppaction://noaction"/>
              </a:rPr>
              <a:t>40</a:t>
            </a:r>
            <a:endParaRPr lang="en-US" dirty="0"/>
          </a:p>
        </p:txBody>
      </p:sp>
      <p:sp>
        <p:nvSpPr>
          <p:cNvPr id="150" name="Text Placeholder 149"/>
          <p:cNvSpPr>
            <a:spLocks noGrp="1"/>
          </p:cNvSpPr>
          <p:nvPr>
            <p:ph type="body" sz="quarter" idx="40"/>
          </p:nvPr>
        </p:nvSpPr>
        <p:spPr/>
        <p:txBody>
          <a:bodyPr/>
          <a:lstStyle/>
          <a:p>
            <a:r>
              <a:rPr lang="en-US" dirty="0">
                <a:hlinkClick r:id="" action="ppaction://noaction"/>
              </a:rPr>
              <a:t>50</a:t>
            </a:r>
            <a:endParaRPr lang="en-US" dirty="0"/>
          </a:p>
        </p:txBody>
      </p:sp>
      <p:sp>
        <p:nvSpPr>
          <p:cNvPr id="66" name="Text Placeholder 65"/>
          <p:cNvSpPr>
            <a:spLocks noGrp="1"/>
          </p:cNvSpPr>
          <p:nvPr>
            <p:ph type="body" sz="quarter" idx="16"/>
          </p:nvPr>
        </p:nvSpPr>
        <p:spPr/>
        <p:txBody>
          <a:bodyPr/>
          <a:lstStyle/>
          <a:p>
            <a:r>
              <a:rPr lang="en-US"/>
              <a:t>Toxic Stress</a:t>
            </a:r>
            <a:endParaRPr lang="en-US" dirty="0"/>
          </a:p>
        </p:txBody>
      </p:sp>
      <p:sp>
        <p:nvSpPr>
          <p:cNvPr id="131" name="Text Placeholder 130"/>
          <p:cNvSpPr>
            <a:spLocks noGrp="1"/>
          </p:cNvSpPr>
          <p:nvPr>
            <p:ph type="body" sz="quarter" idx="21"/>
          </p:nvPr>
        </p:nvSpPr>
        <p:spPr/>
        <p:txBody>
          <a:bodyPr/>
          <a:lstStyle/>
          <a:p>
            <a:r>
              <a:rPr lang="en-US" dirty="0">
                <a:hlinkClick r:id="rId9" action="ppaction://hlinksldjump"/>
              </a:rPr>
              <a:t>10</a:t>
            </a:r>
            <a:endParaRPr lang="en-US" dirty="0"/>
          </a:p>
        </p:txBody>
      </p:sp>
      <p:sp>
        <p:nvSpPr>
          <p:cNvPr id="136" name="Text Placeholder 135"/>
          <p:cNvSpPr>
            <a:spLocks noGrp="1"/>
          </p:cNvSpPr>
          <p:nvPr>
            <p:ph type="body" sz="quarter" idx="26"/>
          </p:nvPr>
        </p:nvSpPr>
        <p:spPr/>
        <p:txBody>
          <a:bodyPr/>
          <a:lstStyle/>
          <a:p>
            <a:r>
              <a:rPr lang="en-US" dirty="0">
                <a:hlinkClick r:id="rId3" action="ppaction://hlinksldjump"/>
              </a:rPr>
              <a:t>20</a:t>
            </a:r>
            <a:endParaRPr lang="en-US" dirty="0"/>
          </a:p>
        </p:txBody>
      </p:sp>
      <p:sp>
        <p:nvSpPr>
          <p:cNvPr id="141" name="Text Placeholder 140"/>
          <p:cNvSpPr>
            <a:spLocks noGrp="1"/>
          </p:cNvSpPr>
          <p:nvPr>
            <p:ph type="body" sz="quarter" idx="31"/>
          </p:nvPr>
        </p:nvSpPr>
        <p:spPr/>
        <p:txBody>
          <a:bodyPr/>
          <a:lstStyle/>
          <a:p>
            <a:r>
              <a:rPr lang="en-US" dirty="0">
                <a:hlinkClick r:id="rId4" action="ppaction://hlinksldjump"/>
              </a:rPr>
              <a:t>30</a:t>
            </a:r>
            <a:endParaRPr lang="en-US" dirty="0"/>
          </a:p>
        </p:txBody>
      </p:sp>
      <p:sp>
        <p:nvSpPr>
          <p:cNvPr id="146" name="Text Placeholder 145"/>
          <p:cNvSpPr>
            <a:spLocks noGrp="1"/>
          </p:cNvSpPr>
          <p:nvPr>
            <p:ph type="body" sz="quarter" idx="36"/>
          </p:nvPr>
        </p:nvSpPr>
        <p:spPr/>
        <p:txBody>
          <a:bodyPr/>
          <a:lstStyle/>
          <a:p>
            <a:r>
              <a:rPr lang="en-US" dirty="0">
                <a:hlinkClick r:id="" action="ppaction://noaction"/>
              </a:rPr>
              <a:t>40</a:t>
            </a:r>
            <a:endParaRPr lang="en-US" dirty="0"/>
          </a:p>
        </p:txBody>
      </p:sp>
      <p:sp>
        <p:nvSpPr>
          <p:cNvPr id="151" name="Text Placeholder 150"/>
          <p:cNvSpPr>
            <a:spLocks noGrp="1"/>
          </p:cNvSpPr>
          <p:nvPr>
            <p:ph type="body" sz="quarter" idx="41"/>
          </p:nvPr>
        </p:nvSpPr>
        <p:spPr/>
        <p:txBody>
          <a:bodyPr/>
          <a:lstStyle/>
          <a:p>
            <a:r>
              <a:rPr lang="en-US" dirty="0">
                <a:hlinkClick r:id="rId10" action="ppaction://hlinksldjump"/>
              </a:rPr>
              <a:t>50</a:t>
            </a:r>
            <a:endParaRPr lang="en-US" dirty="0"/>
          </a:p>
        </p:txBody>
      </p:sp>
      <p:sp>
        <p:nvSpPr>
          <p:cNvPr id="67" name="Text Placeholder 66"/>
          <p:cNvSpPr>
            <a:spLocks noGrp="1"/>
          </p:cNvSpPr>
          <p:nvPr>
            <p:ph type="body" sz="quarter" idx="17"/>
          </p:nvPr>
        </p:nvSpPr>
        <p:spPr/>
        <p:txBody>
          <a:bodyPr/>
          <a:lstStyle/>
          <a:p>
            <a:r>
              <a:rPr lang="en-US" dirty="0"/>
              <a:t>Protective Factors</a:t>
            </a:r>
          </a:p>
        </p:txBody>
      </p:sp>
      <p:sp>
        <p:nvSpPr>
          <p:cNvPr id="132" name="Text Placeholder 131"/>
          <p:cNvSpPr>
            <a:spLocks noGrp="1"/>
          </p:cNvSpPr>
          <p:nvPr>
            <p:ph type="body" sz="quarter" idx="22"/>
          </p:nvPr>
        </p:nvSpPr>
        <p:spPr/>
        <p:txBody>
          <a:bodyPr/>
          <a:lstStyle/>
          <a:p>
            <a:r>
              <a:rPr lang="en-US" dirty="0">
                <a:hlinkClick r:id="rId9" action="ppaction://hlinksldjump"/>
              </a:rPr>
              <a:t>10</a:t>
            </a:r>
            <a:endParaRPr lang="en-US" dirty="0"/>
          </a:p>
        </p:txBody>
      </p:sp>
      <p:sp>
        <p:nvSpPr>
          <p:cNvPr id="137" name="Text Placeholder 136"/>
          <p:cNvSpPr>
            <a:spLocks noGrp="1"/>
          </p:cNvSpPr>
          <p:nvPr>
            <p:ph type="body" sz="quarter" idx="27"/>
          </p:nvPr>
        </p:nvSpPr>
        <p:spPr/>
        <p:txBody>
          <a:bodyPr/>
          <a:lstStyle/>
          <a:p>
            <a:r>
              <a:rPr lang="en-US" dirty="0">
                <a:hlinkClick r:id="rId3" action="ppaction://hlinksldjump"/>
              </a:rPr>
              <a:t>20</a:t>
            </a:r>
            <a:endParaRPr lang="en-US" dirty="0"/>
          </a:p>
        </p:txBody>
      </p:sp>
      <p:sp>
        <p:nvSpPr>
          <p:cNvPr id="142" name="Text Placeholder 141"/>
          <p:cNvSpPr>
            <a:spLocks noGrp="1"/>
          </p:cNvSpPr>
          <p:nvPr>
            <p:ph type="body" sz="quarter" idx="32"/>
          </p:nvPr>
        </p:nvSpPr>
        <p:spPr/>
        <p:txBody>
          <a:bodyPr/>
          <a:lstStyle/>
          <a:p>
            <a:r>
              <a:rPr lang="en-US" dirty="0">
                <a:hlinkClick r:id="rId4" action="ppaction://hlinksldjump"/>
              </a:rPr>
              <a:t>30</a:t>
            </a:r>
            <a:endParaRPr lang="en-US" dirty="0"/>
          </a:p>
        </p:txBody>
      </p:sp>
      <p:sp>
        <p:nvSpPr>
          <p:cNvPr id="147" name="Text Placeholder 146"/>
          <p:cNvSpPr>
            <a:spLocks noGrp="1"/>
          </p:cNvSpPr>
          <p:nvPr>
            <p:ph type="body" sz="quarter" idx="37"/>
          </p:nvPr>
        </p:nvSpPr>
        <p:spPr/>
        <p:txBody>
          <a:bodyPr/>
          <a:lstStyle/>
          <a:p>
            <a:r>
              <a:rPr lang="en-US" dirty="0">
                <a:hlinkClick r:id="" action="ppaction://noaction"/>
              </a:rPr>
              <a:t>40</a:t>
            </a:r>
            <a:endParaRPr lang="en-US" dirty="0"/>
          </a:p>
        </p:txBody>
      </p:sp>
      <p:sp>
        <p:nvSpPr>
          <p:cNvPr id="152" name="Text Placeholder 151"/>
          <p:cNvSpPr>
            <a:spLocks noGrp="1"/>
          </p:cNvSpPr>
          <p:nvPr>
            <p:ph type="body" sz="quarter" idx="42"/>
          </p:nvPr>
        </p:nvSpPr>
        <p:spPr/>
        <p:txBody>
          <a:bodyPr/>
          <a:lstStyle/>
          <a:p>
            <a:r>
              <a:rPr lang="en-US" dirty="0">
                <a:hlinkClick r:id="" action="ppaction://noaction"/>
              </a:rPr>
              <a:t>50</a:t>
            </a:r>
            <a:endParaRPr lang="en-US" dirty="0"/>
          </a:p>
        </p:txBody>
      </p:sp>
      <p:sp>
        <p:nvSpPr>
          <p:cNvPr id="2" name="Text Placeholder 1"/>
          <p:cNvSpPr>
            <a:spLocks noGrp="1"/>
          </p:cNvSpPr>
          <p:nvPr>
            <p:ph type="body" sz="quarter" idx="19"/>
          </p:nvPr>
        </p:nvSpPr>
        <p:spPr/>
        <p:txBody>
          <a:bodyPr/>
          <a:lstStyle/>
          <a:p>
            <a:r>
              <a:rPr lang="en-US" dirty="0">
                <a:hlinkClick r:id="rId9" action="ppaction://hlinksldjump"/>
              </a:rPr>
              <a:t>10</a:t>
            </a:r>
            <a:endParaRPr lang="en-US" dirty="0"/>
          </a:p>
        </p:txBody>
      </p:sp>
      <p:sp>
        <p:nvSpPr>
          <p:cNvPr id="3" name="Text Placeholder 2"/>
          <p:cNvSpPr>
            <a:spLocks noGrp="1"/>
          </p:cNvSpPr>
          <p:nvPr>
            <p:ph type="body" sz="quarter" idx="24"/>
          </p:nvPr>
        </p:nvSpPr>
        <p:spPr/>
        <p:txBody>
          <a:bodyPr/>
          <a:lstStyle/>
          <a:p>
            <a:r>
              <a:rPr lang="en-US" dirty="0">
                <a:hlinkClick r:id="rId3" action="ppaction://hlinksldjump"/>
              </a:rPr>
              <a:t>20</a:t>
            </a:r>
            <a:endParaRPr lang="en-US" dirty="0"/>
          </a:p>
        </p:txBody>
      </p:sp>
      <p:sp>
        <p:nvSpPr>
          <p:cNvPr id="4" name="Text Placeholder 3"/>
          <p:cNvSpPr>
            <a:spLocks noGrp="1"/>
          </p:cNvSpPr>
          <p:nvPr>
            <p:ph type="body" sz="quarter" idx="29"/>
          </p:nvPr>
        </p:nvSpPr>
        <p:spPr/>
        <p:txBody>
          <a:bodyPr/>
          <a:lstStyle/>
          <a:p>
            <a:r>
              <a:rPr lang="en-US" dirty="0">
                <a:hlinkClick r:id="rId4" action="ppaction://hlinksldjump"/>
              </a:rPr>
              <a:t>30</a:t>
            </a:r>
            <a:endParaRPr lang="en-US" dirty="0"/>
          </a:p>
        </p:txBody>
      </p:sp>
      <p:sp>
        <p:nvSpPr>
          <p:cNvPr id="5" name="Text Placeholder 4"/>
          <p:cNvSpPr>
            <a:spLocks noGrp="1"/>
          </p:cNvSpPr>
          <p:nvPr>
            <p:ph type="body" sz="quarter" idx="15"/>
          </p:nvPr>
        </p:nvSpPr>
        <p:spPr>
          <a:solidFill>
            <a:schemeClr val="accent6">
              <a:lumMod val="75000"/>
            </a:schemeClr>
          </a:solidFill>
        </p:spPr>
        <p:txBody>
          <a:bodyPr/>
          <a:lstStyle/>
          <a:p>
            <a:r>
              <a:rPr lang="en-US" dirty="0"/>
              <a:t>Brain Function</a:t>
            </a:r>
          </a:p>
        </p:txBody>
      </p:sp>
    </p:spTree>
    <p:extLst>
      <p:ext uri="{BB962C8B-B14F-4D97-AF65-F5344CB8AC3E}">
        <p14:creationId xmlns:p14="http://schemas.microsoft.com/office/powerpoint/2010/main" val="1418771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is Toxic Stress?</a:t>
            </a:r>
          </a:p>
        </p:txBody>
      </p:sp>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r>
              <a:rPr lang="en-US" dirty="0"/>
              <a:t>Toxic Stress</a:t>
            </a:r>
          </a:p>
        </p:txBody>
      </p:sp>
    </p:spTree>
    <p:extLst>
      <p:ext uri="{BB962C8B-B14F-4D97-AF65-F5344CB8AC3E}">
        <p14:creationId xmlns:p14="http://schemas.microsoft.com/office/powerpoint/2010/main" val="16607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Persistent stress experienced without ongoing sources of support</a:t>
            </a:r>
          </a:p>
        </p:txBody>
      </p:sp>
      <p:sp>
        <p:nvSpPr>
          <p:cNvPr id="18" name="Text Placeholder 17"/>
          <p:cNvSpPr>
            <a:spLocks noGrp="1"/>
          </p:cNvSpPr>
          <p:nvPr>
            <p:ph type="body" sz="quarter" idx="16"/>
          </p:nvPr>
        </p:nvSpPr>
        <p:spPr/>
        <p:txBody>
          <a:bodyPr/>
          <a:lstStyle/>
          <a:p>
            <a:r>
              <a:rPr lang="en-US"/>
              <a:t>50</a:t>
            </a:r>
            <a:endParaRPr lang="en-US" dirty="0"/>
          </a:p>
        </p:txBody>
      </p:sp>
      <p:sp>
        <p:nvSpPr>
          <p:cNvPr id="4" name="Title 3"/>
          <p:cNvSpPr>
            <a:spLocks noGrp="1"/>
          </p:cNvSpPr>
          <p:nvPr>
            <p:ph type="title"/>
          </p:nvPr>
        </p:nvSpPr>
        <p:spPr/>
        <p:txBody>
          <a:bodyPr/>
          <a:lstStyle/>
          <a:p>
            <a:r>
              <a:rPr lang="en-US" dirty="0"/>
              <a:t>Toxic Stress</a:t>
            </a:r>
          </a:p>
        </p:txBody>
      </p:sp>
    </p:spTree>
    <p:extLst>
      <p:ext uri="{BB962C8B-B14F-4D97-AF65-F5344CB8AC3E}">
        <p14:creationId xmlns:p14="http://schemas.microsoft.com/office/powerpoint/2010/main" val="160745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Placeholder 62"/>
          <p:cNvSpPr>
            <a:spLocks noGrp="1"/>
          </p:cNvSpPr>
          <p:nvPr>
            <p:ph type="body" sz="quarter" idx="13"/>
          </p:nvPr>
        </p:nvSpPr>
        <p:spPr/>
        <p:txBody>
          <a:bodyPr/>
          <a:lstStyle/>
          <a:p>
            <a:r>
              <a:rPr lang="en-US" dirty="0"/>
              <a:t>How Common Are ACEs?</a:t>
            </a:r>
          </a:p>
        </p:txBody>
      </p:sp>
      <p:sp>
        <p:nvSpPr>
          <p:cNvPr id="128" name="Text Placeholder 127"/>
          <p:cNvSpPr>
            <a:spLocks noGrp="1"/>
          </p:cNvSpPr>
          <p:nvPr>
            <p:ph type="body" sz="quarter" idx="18"/>
          </p:nvPr>
        </p:nvSpPr>
        <p:spPr/>
        <p:txBody>
          <a:bodyPr/>
          <a:lstStyle/>
          <a:p>
            <a:r>
              <a:rPr lang="en-US" dirty="0">
                <a:hlinkClick r:id="rId2" action="ppaction://hlinksldjump"/>
              </a:rPr>
              <a:t>10</a:t>
            </a:r>
            <a:endParaRPr lang="en-US" dirty="0"/>
          </a:p>
        </p:txBody>
      </p:sp>
      <p:sp>
        <p:nvSpPr>
          <p:cNvPr id="133" name="Text Placeholder 132"/>
          <p:cNvSpPr>
            <a:spLocks noGrp="1"/>
          </p:cNvSpPr>
          <p:nvPr>
            <p:ph type="body" sz="quarter" idx="23"/>
          </p:nvPr>
        </p:nvSpPr>
        <p:spPr/>
        <p:txBody>
          <a:bodyPr/>
          <a:lstStyle/>
          <a:p>
            <a:r>
              <a:rPr lang="en-US" dirty="0">
                <a:hlinkClick r:id="rId3" action="ppaction://hlinksldjump"/>
              </a:rPr>
              <a:t>20</a:t>
            </a:r>
            <a:endParaRPr lang="en-US" dirty="0"/>
          </a:p>
        </p:txBody>
      </p:sp>
      <p:sp>
        <p:nvSpPr>
          <p:cNvPr id="138" name="Text Placeholder 137"/>
          <p:cNvSpPr>
            <a:spLocks noGrp="1"/>
          </p:cNvSpPr>
          <p:nvPr>
            <p:ph type="body" sz="quarter" idx="28"/>
          </p:nvPr>
        </p:nvSpPr>
        <p:spPr/>
        <p:txBody>
          <a:bodyPr/>
          <a:lstStyle/>
          <a:p>
            <a:r>
              <a:rPr lang="en-US" dirty="0">
                <a:hlinkClick r:id="rId4" action="ppaction://hlinksldjump"/>
              </a:rPr>
              <a:t>30</a:t>
            </a:r>
            <a:endParaRPr lang="en-US" dirty="0"/>
          </a:p>
        </p:txBody>
      </p:sp>
      <p:sp>
        <p:nvSpPr>
          <p:cNvPr id="143" name="Text Placeholder 142"/>
          <p:cNvSpPr>
            <a:spLocks noGrp="1"/>
          </p:cNvSpPr>
          <p:nvPr>
            <p:ph type="body" sz="quarter" idx="33"/>
          </p:nvPr>
        </p:nvSpPr>
        <p:spPr/>
        <p:txBody>
          <a:bodyPr/>
          <a:lstStyle/>
          <a:p>
            <a:r>
              <a:rPr lang="en-US" dirty="0">
                <a:hlinkClick r:id="rId5" action="ppaction://hlinksldjump"/>
              </a:rPr>
              <a:t>40</a:t>
            </a:r>
            <a:endParaRPr lang="en-US" dirty="0"/>
          </a:p>
        </p:txBody>
      </p:sp>
      <p:sp>
        <p:nvSpPr>
          <p:cNvPr id="148" name="Text Placeholder 147"/>
          <p:cNvSpPr>
            <a:spLocks noGrp="1"/>
          </p:cNvSpPr>
          <p:nvPr>
            <p:ph type="body" sz="quarter" idx="38"/>
          </p:nvPr>
        </p:nvSpPr>
        <p:spPr/>
        <p:txBody>
          <a:bodyPr/>
          <a:lstStyle/>
          <a:p>
            <a:r>
              <a:rPr lang="en-US" dirty="0">
                <a:hlinkClick r:id="rId6" action="ppaction://hlinksldjump"/>
              </a:rPr>
              <a:t>50</a:t>
            </a:r>
            <a:endParaRPr lang="en-US" dirty="0"/>
          </a:p>
        </p:txBody>
      </p:sp>
      <p:sp>
        <p:nvSpPr>
          <p:cNvPr id="64" name="Text Placeholder 63"/>
          <p:cNvSpPr>
            <a:spLocks noGrp="1"/>
          </p:cNvSpPr>
          <p:nvPr>
            <p:ph type="body" sz="quarter" idx="14"/>
          </p:nvPr>
        </p:nvSpPr>
        <p:spPr/>
        <p:txBody>
          <a:bodyPr/>
          <a:lstStyle/>
          <a:p>
            <a:r>
              <a:rPr lang="en-US" dirty="0"/>
              <a:t>Life Expectancy</a:t>
            </a:r>
          </a:p>
        </p:txBody>
      </p:sp>
      <p:sp>
        <p:nvSpPr>
          <p:cNvPr id="144" name="Text Placeholder 143"/>
          <p:cNvSpPr>
            <a:spLocks noGrp="1"/>
          </p:cNvSpPr>
          <p:nvPr>
            <p:ph type="body" sz="quarter" idx="34"/>
          </p:nvPr>
        </p:nvSpPr>
        <p:spPr/>
        <p:txBody>
          <a:bodyPr/>
          <a:lstStyle/>
          <a:p>
            <a:r>
              <a:rPr lang="en-US" dirty="0">
                <a:hlinkClick r:id="rId7" action="ppaction://hlinksldjump"/>
              </a:rPr>
              <a:t>40</a:t>
            </a:r>
            <a:endParaRPr lang="en-US" dirty="0"/>
          </a:p>
        </p:txBody>
      </p:sp>
      <p:sp>
        <p:nvSpPr>
          <p:cNvPr id="149" name="Text Placeholder 148"/>
          <p:cNvSpPr>
            <a:spLocks noGrp="1"/>
          </p:cNvSpPr>
          <p:nvPr>
            <p:ph type="body" sz="quarter" idx="39"/>
          </p:nvPr>
        </p:nvSpPr>
        <p:spPr/>
        <p:txBody>
          <a:bodyPr/>
          <a:lstStyle/>
          <a:p>
            <a:r>
              <a:rPr lang="en-US" dirty="0">
                <a:hlinkClick r:id="rId8" action="ppaction://hlinksldjump"/>
              </a:rPr>
              <a:t>50</a:t>
            </a:r>
            <a:endParaRPr lang="en-US" dirty="0"/>
          </a:p>
        </p:txBody>
      </p:sp>
      <p:sp>
        <p:nvSpPr>
          <p:cNvPr id="130" name="Text Placeholder 129"/>
          <p:cNvSpPr>
            <a:spLocks noGrp="1"/>
          </p:cNvSpPr>
          <p:nvPr>
            <p:ph type="body" sz="quarter" idx="20"/>
          </p:nvPr>
        </p:nvSpPr>
        <p:spPr/>
        <p:txBody>
          <a:bodyPr/>
          <a:lstStyle/>
          <a:p>
            <a:r>
              <a:rPr lang="en-US" dirty="0">
                <a:hlinkClick r:id="rId9" action="ppaction://hlinksldjump"/>
              </a:rPr>
              <a:t>10</a:t>
            </a:r>
            <a:endParaRPr lang="en-US" dirty="0"/>
          </a:p>
        </p:txBody>
      </p:sp>
      <p:sp>
        <p:nvSpPr>
          <p:cNvPr id="135" name="Text Placeholder 134"/>
          <p:cNvSpPr>
            <a:spLocks noGrp="1"/>
          </p:cNvSpPr>
          <p:nvPr>
            <p:ph type="body" sz="quarter" idx="25"/>
          </p:nvPr>
        </p:nvSpPr>
        <p:spPr/>
        <p:txBody>
          <a:bodyPr/>
          <a:lstStyle/>
          <a:p>
            <a:r>
              <a:rPr lang="en-US" dirty="0">
                <a:hlinkClick r:id="rId3" action="ppaction://hlinksldjump"/>
              </a:rPr>
              <a:t>20</a:t>
            </a:r>
            <a:endParaRPr lang="en-US" dirty="0"/>
          </a:p>
        </p:txBody>
      </p:sp>
      <p:sp>
        <p:nvSpPr>
          <p:cNvPr id="140" name="Text Placeholder 139"/>
          <p:cNvSpPr>
            <a:spLocks noGrp="1"/>
          </p:cNvSpPr>
          <p:nvPr>
            <p:ph type="body" sz="quarter" idx="30"/>
          </p:nvPr>
        </p:nvSpPr>
        <p:spPr/>
        <p:txBody>
          <a:bodyPr/>
          <a:lstStyle/>
          <a:p>
            <a:r>
              <a:rPr lang="en-US" dirty="0">
                <a:hlinkClick r:id="rId4" action="ppaction://hlinksldjump"/>
              </a:rPr>
              <a:t>30</a:t>
            </a:r>
            <a:endParaRPr lang="en-US" dirty="0"/>
          </a:p>
        </p:txBody>
      </p:sp>
      <p:sp>
        <p:nvSpPr>
          <p:cNvPr id="145" name="Text Placeholder 144"/>
          <p:cNvSpPr>
            <a:spLocks noGrp="1"/>
          </p:cNvSpPr>
          <p:nvPr>
            <p:ph type="body" sz="quarter" idx="35"/>
          </p:nvPr>
        </p:nvSpPr>
        <p:spPr/>
        <p:txBody>
          <a:bodyPr/>
          <a:lstStyle/>
          <a:p>
            <a:r>
              <a:rPr lang="en-US" dirty="0">
                <a:hlinkClick r:id="" action="ppaction://noaction"/>
              </a:rPr>
              <a:t>40</a:t>
            </a:r>
            <a:endParaRPr lang="en-US" dirty="0"/>
          </a:p>
        </p:txBody>
      </p:sp>
      <p:sp>
        <p:nvSpPr>
          <p:cNvPr id="150" name="Text Placeholder 149"/>
          <p:cNvSpPr>
            <a:spLocks noGrp="1"/>
          </p:cNvSpPr>
          <p:nvPr>
            <p:ph type="body" sz="quarter" idx="40"/>
          </p:nvPr>
        </p:nvSpPr>
        <p:spPr/>
        <p:txBody>
          <a:bodyPr/>
          <a:lstStyle/>
          <a:p>
            <a:r>
              <a:rPr lang="en-US" dirty="0">
                <a:hlinkClick r:id="" action="ppaction://noaction"/>
              </a:rPr>
              <a:t>50</a:t>
            </a:r>
            <a:endParaRPr lang="en-US" dirty="0"/>
          </a:p>
        </p:txBody>
      </p:sp>
      <p:sp>
        <p:nvSpPr>
          <p:cNvPr id="66" name="Text Placeholder 65"/>
          <p:cNvSpPr>
            <a:spLocks noGrp="1"/>
          </p:cNvSpPr>
          <p:nvPr>
            <p:ph type="body" sz="quarter" idx="16"/>
          </p:nvPr>
        </p:nvSpPr>
        <p:spPr/>
        <p:txBody>
          <a:bodyPr/>
          <a:lstStyle/>
          <a:p>
            <a:r>
              <a:rPr lang="en-US"/>
              <a:t>Toxic Stress</a:t>
            </a:r>
            <a:endParaRPr lang="en-US" dirty="0"/>
          </a:p>
        </p:txBody>
      </p:sp>
      <p:sp>
        <p:nvSpPr>
          <p:cNvPr id="131" name="Text Placeholder 130"/>
          <p:cNvSpPr>
            <a:spLocks noGrp="1"/>
          </p:cNvSpPr>
          <p:nvPr>
            <p:ph type="body" sz="quarter" idx="21"/>
          </p:nvPr>
        </p:nvSpPr>
        <p:spPr/>
        <p:txBody>
          <a:bodyPr/>
          <a:lstStyle/>
          <a:p>
            <a:r>
              <a:rPr lang="en-US" dirty="0">
                <a:hlinkClick r:id="rId9" action="ppaction://hlinksldjump"/>
              </a:rPr>
              <a:t>10</a:t>
            </a:r>
            <a:endParaRPr lang="en-US" dirty="0"/>
          </a:p>
        </p:txBody>
      </p:sp>
      <p:sp>
        <p:nvSpPr>
          <p:cNvPr id="136" name="Text Placeholder 135"/>
          <p:cNvSpPr>
            <a:spLocks noGrp="1"/>
          </p:cNvSpPr>
          <p:nvPr>
            <p:ph type="body" sz="quarter" idx="26"/>
          </p:nvPr>
        </p:nvSpPr>
        <p:spPr/>
        <p:txBody>
          <a:bodyPr/>
          <a:lstStyle/>
          <a:p>
            <a:r>
              <a:rPr lang="en-US" dirty="0">
                <a:hlinkClick r:id="rId3" action="ppaction://hlinksldjump"/>
              </a:rPr>
              <a:t>20</a:t>
            </a:r>
            <a:endParaRPr lang="en-US" dirty="0"/>
          </a:p>
        </p:txBody>
      </p:sp>
      <p:sp>
        <p:nvSpPr>
          <p:cNvPr id="141" name="Text Placeholder 140"/>
          <p:cNvSpPr>
            <a:spLocks noGrp="1"/>
          </p:cNvSpPr>
          <p:nvPr>
            <p:ph type="body" sz="quarter" idx="31"/>
          </p:nvPr>
        </p:nvSpPr>
        <p:spPr/>
        <p:txBody>
          <a:bodyPr/>
          <a:lstStyle/>
          <a:p>
            <a:r>
              <a:rPr lang="en-US" dirty="0">
                <a:hlinkClick r:id="rId4" action="ppaction://hlinksldjump"/>
              </a:rPr>
              <a:t>30</a:t>
            </a:r>
            <a:endParaRPr lang="en-US" dirty="0"/>
          </a:p>
        </p:txBody>
      </p:sp>
      <p:sp>
        <p:nvSpPr>
          <p:cNvPr id="146" name="Text Placeholder 145"/>
          <p:cNvSpPr>
            <a:spLocks noGrp="1"/>
          </p:cNvSpPr>
          <p:nvPr>
            <p:ph type="body" sz="quarter" idx="36"/>
          </p:nvPr>
        </p:nvSpPr>
        <p:spPr/>
        <p:txBody>
          <a:bodyPr/>
          <a:lstStyle/>
          <a:p>
            <a:r>
              <a:rPr lang="en-US" dirty="0">
                <a:hlinkClick r:id="" action="ppaction://noaction"/>
              </a:rPr>
              <a:t>40</a:t>
            </a:r>
            <a:endParaRPr lang="en-US" dirty="0"/>
          </a:p>
        </p:txBody>
      </p:sp>
      <p:sp>
        <p:nvSpPr>
          <p:cNvPr id="151" name="Text Placeholder 150"/>
          <p:cNvSpPr>
            <a:spLocks noGrp="1"/>
          </p:cNvSpPr>
          <p:nvPr>
            <p:ph type="body" sz="quarter" idx="41"/>
          </p:nvPr>
        </p:nvSpPr>
        <p:spPr/>
        <p:txBody>
          <a:bodyPr/>
          <a:lstStyle/>
          <a:p>
            <a:r>
              <a:rPr lang="en-US" dirty="0">
                <a:hlinkClick r:id="rId10" action="ppaction://hlinksldjump"/>
              </a:rPr>
              <a:t>50</a:t>
            </a:r>
            <a:endParaRPr lang="en-US" dirty="0"/>
          </a:p>
        </p:txBody>
      </p:sp>
      <p:sp>
        <p:nvSpPr>
          <p:cNvPr id="67" name="Text Placeholder 66"/>
          <p:cNvSpPr>
            <a:spLocks noGrp="1"/>
          </p:cNvSpPr>
          <p:nvPr>
            <p:ph type="body" sz="quarter" idx="17"/>
          </p:nvPr>
        </p:nvSpPr>
        <p:spPr/>
        <p:txBody>
          <a:bodyPr/>
          <a:lstStyle/>
          <a:p>
            <a:r>
              <a:rPr lang="en-US" dirty="0"/>
              <a:t>Protective Factors</a:t>
            </a:r>
          </a:p>
        </p:txBody>
      </p:sp>
      <p:sp>
        <p:nvSpPr>
          <p:cNvPr id="132" name="Text Placeholder 131"/>
          <p:cNvSpPr>
            <a:spLocks noGrp="1"/>
          </p:cNvSpPr>
          <p:nvPr>
            <p:ph type="body" sz="quarter" idx="22"/>
          </p:nvPr>
        </p:nvSpPr>
        <p:spPr/>
        <p:txBody>
          <a:bodyPr/>
          <a:lstStyle/>
          <a:p>
            <a:r>
              <a:rPr lang="en-US" dirty="0">
                <a:hlinkClick r:id="rId9" action="ppaction://hlinksldjump"/>
              </a:rPr>
              <a:t>10</a:t>
            </a:r>
            <a:endParaRPr lang="en-US" dirty="0"/>
          </a:p>
        </p:txBody>
      </p:sp>
      <p:sp>
        <p:nvSpPr>
          <p:cNvPr id="137" name="Text Placeholder 136"/>
          <p:cNvSpPr>
            <a:spLocks noGrp="1"/>
          </p:cNvSpPr>
          <p:nvPr>
            <p:ph type="body" sz="quarter" idx="27"/>
          </p:nvPr>
        </p:nvSpPr>
        <p:spPr/>
        <p:txBody>
          <a:bodyPr/>
          <a:lstStyle/>
          <a:p>
            <a:r>
              <a:rPr lang="en-US" dirty="0">
                <a:hlinkClick r:id="rId3" action="ppaction://hlinksldjump"/>
              </a:rPr>
              <a:t>20</a:t>
            </a:r>
            <a:endParaRPr lang="en-US" dirty="0"/>
          </a:p>
        </p:txBody>
      </p:sp>
      <p:sp>
        <p:nvSpPr>
          <p:cNvPr id="142" name="Text Placeholder 141"/>
          <p:cNvSpPr>
            <a:spLocks noGrp="1"/>
          </p:cNvSpPr>
          <p:nvPr>
            <p:ph type="body" sz="quarter" idx="32"/>
          </p:nvPr>
        </p:nvSpPr>
        <p:spPr/>
        <p:txBody>
          <a:bodyPr/>
          <a:lstStyle/>
          <a:p>
            <a:r>
              <a:rPr lang="en-US" dirty="0">
                <a:hlinkClick r:id="rId4" action="ppaction://hlinksldjump"/>
              </a:rPr>
              <a:t>30</a:t>
            </a:r>
            <a:endParaRPr lang="en-US" dirty="0"/>
          </a:p>
        </p:txBody>
      </p:sp>
      <p:sp>
        <p:nvSpPr>
          <p:cNvPr id="147" name="Text Placeholder 146"/>
          <p:cNvSpPr>
            <a:spLocks noGrp="1"/>
          </p:cNvSpPr>
          <p:nvPr>
            <p:ph type="body" sz="quarter" idx="37"/>
          </p:nvPr>
        </p:nvSpPr>
        <p:spPr/>
        <p:txBody>
          <a:bodyPr/>
          <a:lstStyle/>
          <a:p>
            <a:r>
              <a:rPr lang="en-US" dirty="0">
                <a:hlinkClick r:id="" action="ppaction://noaction"/>
              </a:rPr>
              <a:t>40</a:t>
            </a:r>
            <a:endParaRPr lang="en-US" dirty="0"/>
          </a:p>
        </p:txBody>
      </p:sp>
      <p:sp>
        <p:nvSpPr>
          <p:cNvPr id="152" name="Text Placeholder 151"/>
          <p:cNvSpPr>
            <a:spLocks noGrp="1"/>
          </p:cNvSpPr>
          <p:nvPr>
            <p:ph type="body" sz="quarter" idx="42"/>
          </p:nvPr>
        </p:nvSpPr>
        <p:spPr/>
        <p:txBody>
          <a:bodyPr/>
          <a:lstStyle/>
          <a:p>
            <a:r>
              <a:rPr lang="en-US" dirty="0">
                <a:hlinkClick r:id="" action="ppaction://noaction"/>
              </a:rPr>
              <a:t>50</a:t>
            </a:r>
            <a:endParaRPr lang="en-US" dirty="0"/>
          </a:p>
        </p:txBody>
      </p:sp>
      <p:sp>
        <p:nvSpPr>
          <p:cNvPr id="2" name="Text Placeholder 1"/>
          <p:cNvSpPr>
            <a:spLocks noGrp="1"/>
          </p:cNvSpPr>
          <p:nvPr>
            <p:ph type="body" sz="quarter" idx="19"/>
          </p:nvPr>
        </p:nvSpPr>
        <p:spPr/>
        <p:txBody>
          <a:bodyPr/>
          <a:lstStyle/>
          <a:p>
            <a:r>
              <a:rPr lang="en-US" dirty="0">
                <a:hlinkClick r:id="rId9" action="ppaction://hlinksldjump"/>
              </a:rPr>
              <a:t>10</a:t>
            </a:r>
            <a:endParaRPr lang="en-US" dirty="0"/>
          </a:p>
        </p:txBody>
      </p:sp>
      <p:sp>
        <p:nvSpPr>
          <p:cNvPr id="3" name="Text Placeholder 2"/>
          <p:cNvSpPr>
            <a:spLocks noGrp="1"/>
          </p:cNvSpPr>
          <p:nvPr>
            <p:ph type="body" sz="quarter" idx="24"/>
          </p:nvPr>
        </p:nvSpPr>
        <p:spPr/>
        <p:txBody>
          <a:bodyPr/>
          <a:lstStyle/>
          <a:p>
            <a:r>
              <a:rPr lang="en-US" dirty="0">
                <a:hlinkClick r:id="rId3" action="ppaction://hlinksldjump"/>
              </a:rPr>
              <a:t>20</a:t>
            </a:r>
            <a:endParaRPr lang="en-US" dirty="0"/>
          </a:p>
        </p:txBody>
      </p:sp>
      <p:sp>
        <p:nvSpPr>
          <p:cNvPr id="4" name="Text Placeholder 3"/>
          <p:cNvSpPr>
            <a:spLocks noGrp="1"/>
          </p:cNvSpPr>
          <p:nvPr>
            <p:ph type="body" sz="quarter" idx="29"/>
          </p:nvPr>
        </p:nvSpPr>
        <p:spPr/>
        <p:txBody>
          <a:bodyPr/>
          <a:lstStyle/>
          <a:p>
            <a:r>
              <a:rPr lang="en-US" dirty="0">
                <a:hlinkClick r:id="rId4" action="ppaction://hlinksldjump"/>
              </a:rPr>
              <a:t>30</a:t>
            </a:r>
            <a:endParaRPr lang="en-US" dirty="0"/>
          </a:p>
        </p:txBody>
      </p:sp>
      <p:sp>
        <p:nvSpPr>
          <p:cNvPr id="5" name="Text Placeholder 4"/>
          <p:cNvSpPr>
            <a:spLocks noGrp="1"/>
          </p:cNvSpPr>
          <p:nvPr>
            <p:ph type="body" sz="quarter" idx="15"/>
          </p:nvPr>
        </p:nvSpPr>
        <p:spPr>
          <a:solidFill>
            <a:schemeClr val="accent6">
              <a:lumMod val="75000"/>
            </a:schemeClr>
          </a:solidFill>
        </p:spPr>
        <p:txBody>
          <a:bodyPr/>
          <a:lstStyle/>
          <a:p>
            <a:r>
              <a:rPr lang="en-US" dirty="0"/>
              <a:t>Brain Function</a:t>
            </a:r>
          </a:p>
        </p:txBody>
      </p:sp>
    </p:spTree>
    <p:extLst>
      <p:ext uri="{BB962C8B-B14F-4D97-AF65-F5344CB8AC3E}">
        <p14:creationId xmlns:p14="http://schemas.microsoft.com/office/powerpoint/2010/main" val="295857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is one nurturing relationship?</a:t>
            </a:r>
          </a:p>
        </p:txBody>
      </p:sp>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r>
              <a:rPr lang="en-US" dirty="0"/>
              <a:t>Protective Factors</a:t>
            </a:r>
          </a:p>
        </p:txBody>
      </p:sp>
    </p:spTree>
    <p:extLst>
      <p:ext uri="{BB962C8B-B14F-4D97-AF65-F5344CB8AC3E}">
        <p14:creationId xmlns:p14="http://schemas.microsoft.com/office/powerpoint/2010/main" val="330187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One major factor that mitigates the impact of ACEs</a:t>
            </a:r>
          </a:p>
        </p:txBody>
      </p:sp>
      <p:sp>
        <p:nvSpPr>
          <p:cNvPr id="18" name="Text Placeholder 17"/>
          <p:cNvSpPr>
            <a:spLocks noGrp="1"/>
          </p:cNvSpPr>
          <p:nvPr>
            <p:ph type="body" sz="quarter" idx="16"/>
          </p:nvPr>
        </p:nvSpPr>
        <p:spPr/>
        <p:txBody>
          <a:bodyPr/>
          <a:lstStyle/>
          <a:p>
            <a:r>
              <a:rPr lang="en-US"/>
              <a:t>50</a:t>
            </a:r>
            <a:endParaRPr lang="en-US" dirty="0"/>
          </a:p>
        </p:txBody>
      </p:sp>
      <p:sp>
        <p:nvSpPr>
          <p:cNvPr id="4" name="Title 3"/>
          <p:cNvSpPr>
            <a:spLocks noGrp="1"/>
          </p:cNvSpPr>
          <p:nvPr>
            <p:ph type="title"/>
          </p:nvPr>
        </p:nvSpPr>
        <p:spPr/>
        <p:txBody>
          <a:bodyPr/>
          <a:lstStyle/>
          <a:p>
            <a:r>
              <a:rPr lang="en-US" dirty="0"/>
              <a:t>Protective Factors</a:t>
            </a:r>
          </a:p>
        </p:txBody>
      </p:sp>
    </p:spTree>
    <p:extLst>
      <p:ext uri="{BB962C8B-B14F-4D97-AF65-F5344CB8AC3E}">
        <p14:creationId xmlns:p14="http://schemas.microsoft.com/office/powerpoint/2010/main" val="105084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ig Caslon Medium" charset="0"/>
                <a:ea typeface="Big Caslon Medium" charset="0"/>
                <a:cs typeface="Big Caslon Medium" charset="0"/>
              </a:rPr>
              <a:t>The CDC-Kaiser Permanente Adverse Childhood Experiences (ACE) Study</a:t>
            </a:r>
          </a:p>
        </p:txBody>
      </p:sp>
      <p:sp>
        <p:nvSpPr>
          <p:cNvPr id="3" name="Content Placeholder 2"/>
          <p:cNvSpPr>
            <a:spLocks noGrp="1"/>
          </p:cNvSpPr>
          <p:nvPr>
            <p:ph idx="1"/>
          </p:nvPr>
        </p:nvSpPr>
        <p:spPr/>
        <p:txBody>
          <a:bodyPr>
            <a:normAutofit fontScale="85000" lnSpcReduction="20000"/>
          </a:bodyPr>
          <a:lstStyle/>
          <a:p>
            <a:r>
              <a:rPr lang="en-US" dirty="0">
                <a:latin typeface="Big Caslon Medium" charset="0"/>
                <a:ea typeface="Big Caslon Medium" charset="0"/>
                <a:cs typeface="Big Caslon Medium" charset="0"/>
              </a:rPr>
              <a:t>One of the largest investigations of childhood abuse/neglect and later-life health and well-being.</a:t>
            </a:r>
          </a:p>
          <a:p>
            <a:endParaRPr lang="en-US" dirty="0">
              <a:latin typeface="Big Caslon Medium" charset="0"/>
              <a:ea typeface="Big Caslon Medium" charset="0"/>
              <a:cs typeface="Big Caslon Medium" charset="0"/>
            </a:endParaRPr>
          </a:p>
          <a:p>
            <a:r>
              <a:rPr lang="en-US" dirty="0">
                <a:latin typeface="Big Caslon Medium" charset="0"/>
                <a:ea typeface="Big Caslon Medium" charset="0"/>
                <a:cs typeface="Big Caslon Medium" charset="0"/>
              </a:rPr>
              <a:t>Conducted from 1995 to 1997 with two waves of data collection. Over 17,000 HMO members from Southern California receiving physical exams completed surveys regarding their childhood experiences and current health status and behaviors. </a:t>
            </a:r>
          </a:p>
          <a:p>
            <a:endParaRPr lang="en-US" dirty="0">
              <a:latin typeface="Big Caslon Medium" charset="0"/>
              <a:ea typeface="Big Caslon Medium" charset="0"/>
              <a:cs typeface="Big Caslon Medium" charset="0"/>
            </a:endParaRPr>
          </a:p>
          <a:p>
            <a:r>
              <a:rPr lang="en-US" dirty="0">
                <a:latin typeface="Big Caslon Medium" charset="0"/>
                <a:ea typeface="Big Caslon Medium" charset="0"/>
                <a:cs typeface="Big Caslon Medium" charset="0"/>
              </a:rPr>
              <a:t>Participants were predominantly white, middle-aged, and college educated.</a:t>
            </a:r>
          </a:p>
          <a:p>
            <a:pPr marL="0" indent="0">
              <a:buNone/>
            </a:pPr>
            <a:r>
              <a:rPr lang="en-US" dirty="0">
                <a:latin typeface="Big Caslon Medium" charset="0"/>
                <a:ea typeface="Big Caslon Medium" charset="0"/>
                <a:cs typeface="Big Caslon Medium" charset="0"/>
              </a:rPr>
              <a:t> </a:t>
            </a:r>
          </a:p>
          <a:p>
            <a:r>
              <a:rPr lang="en-US" dirty="0">
                <a:latin typeface="Big Caslon Medium" charset="0"/>
                <a:ea typeface="Big Caslon Medium" charset="0"/>
                <a:cs typeface="Big Caslon Medium" charset="0"/>
              </a:rPr>
              <a:t>ACEs are common. Almost two-thirds of study participants reported at least one ACE, and more than one in five reported three or more ACEs.</a:t>
            </a:r>
          </a:p>
          <a:p>
            <a:endParaRPr lang="en-US" dirty="0"/>
          </a:p>
          <a:p>
            <a:endParaRPr lang="en-US" dirty="0"/>
          </a:p>
        </p:txBody>
      </p:sp>
    </p:spTree>
    <p:extLst>
      <p:ext uri="{BB962C8B-B14F-4D97-AF65-F5344CB8AC3E}">
        <p14:creationId xmlns:p14="http://schemas.microsoft.com/office/powerpoint/2010/main" val="66528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ig Caslon Medium" charset="0"/>
                <a:ea typeface="Big Caslon Medium" charset="0"/>
                <a:cs typeface="Big Caslon Medium" charset="0"/>
              </a:rPr>
              <a:t>Contact</a:t>
            </a:r>
          </a:p>
        </p:txBody>
      </p:sp>
      <p:sp>
        <p:nvSpPr>
          <p:cNvPr id="3" name="Content Placeholder 2"/>
          <p:cNvSpPr>
            <a:spLocks noGrp="1"/>
          </p:cNvSpPr>
          <p:nvPr>
            <p:ph idx="1"/>
          </p:nvPr>
        </p:nvSpPr>
        <p:spPr/>
        <p:txBody>
          <a:bodyPr/>
          <a:lstStyle/>
          <a:p>
            <a:r>
              <a:rPr lang="en-US" dirty="0">
                <a:latin typeface="Big Caslon Medium" charset="0"/>
                <a:ea typeface="Big Caslon Medium" charset="0"/>
                <a:cs typeface="Big Caslon Medium" charset="0"/>
              </a:rPr>
              <a:t>Tim Hathaway</a:t>
            </a:r>
          </a:p>
          <a:p>
            <a:pPr lvl="1"/>
            <a:r>
              <a:rPr lang="en-US" dirty="0" err="1">
                <a:latin typeface="Big Caslon Medium" charset="0"/>
                <a:ea typeface="Big Caslon Medium" charset="0"/>
                <a:cs typeface="Big Caslon Medium" charset="0"/>
              </a:rPr>
              <a:t>thathaway@preventchildabuseny.org</a:t>
            </a:r>
            <a:endParaRPr lang="en-US" dirty="0">
              <a:latin typeface="Big Caslon Medium" charset="0"/>
              <a:ea typeface="Big Caslon Medium" charset="0"/>
              <a:cs typeface="Big Caslon Medium" charset="0"/>
            </a:endParaRPr>
          </a:p>
          <a:p>
            <a:endParaRPr lang="en-US" dirty="0">
              <a:latin typeface="Big Caslon Medium" charset="0"/>
              <a:ea typeface="Big Caslon Medium" charset="0"/>
              <a:cs typeface="Big Caslon Medium" charset="0"/>
            </a:endParaRPr>
          </a:p>
          <a:p>
            <a:r>
              <a:rPr lang="en-US" dirty="0">
                <a:latin typeface="Big Caslon Medium" charset="0"/>
                <a:ea typeface="Big Caslon Medium" charset="0"/>
                <a:cs typeface="Big Caslon Medium" charset="0"/>
              </a:rPr>
              <a:t>Tamae </a:t>
            </a:r>
            <a:r>
              <a:rPr lang="en-US" dirty="0" err="1">
                <a:latin typeface="Big Caslon Medium" charset="0"/>
                <a:ea typeface="Big Caslon Medium" charset="0"/>
                <a:cs typeface="Big Caslon Medium" charset="0"/>
              </a:rPr>
              <a:t>Memole</a:t>
            </a:r>
            <a:endParaRPr lang="en-US" dirty="0">
              <a:latin typeface="Big Caslon Medium" charset="0"/>
              <a:ea typeface="Big Caslon Medium" charset="0"/>
              <a:cs typeface="Big Caslon Medium" charset="0"/>
            </a:endParaRPr>
          </a:p>
          <a:p>
            <a:pPr lvl="1"/>
            <a:r>
              <a:rPr lang="en-US" dirty="0" err="1">
                <a:latin typeface="Big Caslon Medium" charset="0"/>
                <a:ea typeface="Big Caslon Medium" charset="0"/>
                <a:cs typeface="Big Caslon Medium" charset="0"/>
              </a:rPr>
              <a:t>tmemole@preventchildabuseny.org</a:t>
            </a:r>
            <a:endParaRPr lang="en-US" dirty="0">
              <a:latin typeface="Big Caslon Medium" charset="0"/>
              <a:ea typeface="Big Caslon Medium" charset="0"/>
              <a:cs typeface="Big Caslon Medium" charset="0"/>
            </a:endParaRPr>
          </a:p>
          <a:p>
            <a:endParaRPr lang="en-US" dirty="0">
              <a:latin typeface="Big Caslon Medium" charset="0"/>
              <a:ea typeface="Big Caslon Medium" charset="0"/>
              <a:cs typeface="Big Caslon Medium" charset="0"/>
            </a:endParaRPr>
          </a:p>
          <a:p>
            <a:r>
              <a:rPr lang="en-US" dirty="0">
                <a:latin typeface="Big Caslon Medium" charset="0"/>
                <a:ea typeface="Big Caslon Medium" charset="0"/>
                <a:cs typeface="Big Caslon Medium" charset="0"/>
              </a:rPr>
              <a:t>Jenn O’Connor</a:t>
            </a:r>
          </a:p>
          <a:p>
            <a:pPr lvl="1"/>
            <a:r>
              <a:rPr lang="en-US" dirty="0" err="1">
                <a:latin typeface="Big Caslon Medium" charset="0"/>
                <a:ea typeface="Big Caslon Medium" charset="0"/>
                <a:cs typeface="Big Caslon Medium" charset="0"/>
              </a:rPr>
              <a:t>joconnor@preventchildabuseny.org</a:t>
            </a:r>
            <a:endParaRPr lang="en-US" dirty="0">
              <a:latin typeface="Big Caslon Medium" charset="0"/>
              <a:ea typeface="Big Caslon Medium" charset="0"/>
              <a:cs typeface="Big Caslon Medium" charset="0"/>
            </a:endParaRPr>
          </a:p>
        </p:txBody>
      </p:sp>
    </p:spTree>
    <p:extLst>
      <p:ext uri="{BB962C8B-B14F-4D97-AF65-F5344CB8AC3E}">
        <p14:creationId xmlns:p14="http://schemas.microsoft.com/office/powerpoint/2010/main" val="44203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ig Caslon Medium" charset="0"/>
                <a:ea typeface="Big Caslon Medium" charset="0"/>
                <a:cs typeface="Big Caslon Medium" charset="0"/>
              </a:rPr>
              <a:t>As the number of ACEs increases so does the risk for the following:</a:t>
            </a:r>
            <a:br>
              <a:rPr lang="en-US" dirty="0"/>
            </a:br>
            <a:endParaRPr lang="en-US" dirty="0"/>
          </a:p>
        </p:txBody>
      </p:sp>
      <p:sp>
        <p:nvSpPr>
          <p:cNvPr id="3" name="Content Placeholder 2"/>
          <p:cNvSpPr>
            <a:spLocks noGrp="1"/>
          </p:cNvSpPr>
          <p:nvPr>
            <p:ph idx="1"/>
          </p:nvPr>
        </p:nvSpPr>
        <p:spPr/>
        <p:txBody>
          <a:bodyPr>
            <a:normAutofit/>
          </a:bodyPr>
          <a:lstStyle/>
          <a:p>
            <a:r>
              <a:rPr lang="en-US" dirty="0">
                <a:latin typeface="Big Caslon Medium" charset="0"/>
                <a:ea typeface="Big Caslon Medium" charset="0"/>
                <a:cs typeface="Big Caslon Medium" charset="0"/>
              </a:rPr>
              <a:t>Alcoholism and alcohol abuse		Liver disease</a:t>
            </a:r>
          </a:p>
          <a:p>
            <a:pPr lvl="0"/>
            <a:r>
              <a:rPr lang="en-US" dirty="0">
                <a:latin typeface="Big Caslon Medium" charset="0"/>
                <a:ea typeface="Big Caslon Medium" charset="0"/>
                <a:cs typeface="Big Caslon Medium" charset="0"/>
              </a:rPr>
              <a:t>Depression				Fetal death</a:t>
            </a:r>
          </a:p>
          <a:p>
            <a:pPr lvl="0"/>
            <a:r>
              <a:rPr lang="en-US" dirty="0">
                <a:latin typeface="Big Caslon Medium" charset="0"/>
                <a:ea typeface="Big Caslon Medium" charset="0"/>
                <a:cs typeface="Big Caslon Medium" charset="0"/>
              </a:rPr>
              <a:t>Illicit drug use				Ischemic heart disease</a:t>
            </a:r>
          </a:p>
          <a:p>
            <a:pPr lvl="0"/>
            <a:r>
              <a:rPr lang="en-US" dirty="0">
                <a:latin typeface="Big Caslon Medium" charset="0"/>
                <a:ea typeface="Big Caslon Medium" charset="0"/>
                <a:cs typeface="Big Caslon Medium" charset="0"/>
              </a:rPr>
              <a:t>Liver disease				Poor work performance</a:t>
            </a:r>
          </a:p>
          <a:p>
            <a:pPr lvl="0"/>
            <a:r>
              <a:rPr lang="en-US" dirty="0">
                <a:latin typeface="Big Caslon Medium" charset="0"/>
                <a:ea typeface="Big Caslon Medium" charset="0"/>
                <a:cs typeface="Big Caslon Medium" charset="0"/>
              </a:rPr>
              <a:t>Financial stress				Risk for intimate partner violence</a:t>
            </a:r>
          </a:p>
          <a:p>
            <a:pPr lvl="0"/>
            <a:r>
              <a:rPr lang="en-US" dirty="0">
                <a:latin typeface="Big Caslon Medium" charset="0"/>
                <a:ea typeface="Big Caslon Medium" charset="0"/>
                <a:cs typeface="Big Caslon Medium" charset="0"/>
              </a:rPr>
              <a:t>Sexually transmitted diseases		Smoking</a:t>
            </a:r>
          </a:p>
          <a:p>
            <a:pPr lvl="0"/>
            <a:r>
              <a:rPr lang="en-US" dirty="0">
                <a:latin typeface="Big Caslon Medium" charset="0"/>
                <a:ea typeface="Big Caslon Medium" charset="0"/>
                <a:cs typeface="Big Caslon Medium" charset="0"/>
              </a:rPr>
              <a:t>Suicide attempts				Unintended pregnancies</a:t>
            </a:r>
          </a:p>
          <a:p>
            <a:pPr lvl="0"/>
            <a:r>
              <a:rPr lang="en-US" dirty="0">
                <a:latin typeface="Big Caslon Medium" charset="0"/>
                <a:ea typeface="Big Caslon Medium" charset="0"/>
                <a:cs typeface="Big Caslon Medium" charset="0"/>
              </a:rPr>
              <a:t>Poor academic achievement		(</a:t>
            </a:r>
            <a:r>
              <a:rPr lang="en-US" dirty="0" err="1">
                <a:latin typeface="Big Caslon Medium" charset="0"/>
                <a:ea typeface="Big Caslon Medium" charset="0"/>
                <a:cs typeface="Big Caslon Medium" charset="0"/>
              </a:rPr>
              <a:t>Etc</a:t>
            </a:r>
            <a:r>
              <a:rPr lang="en-US" dirty="0">
                <a:latin typeface="Big Caslon Medium" charset="0"/>
                <a:ea typeface="Big Caslon Medium" charset="0"/>
                <a:cs typeface="Big Caslon Medium" charset="0"/>
              </a:rPr>
              <a:t>)</a:t>
            </a:r>
          </a:p>
          <a:p>
            <a:endParaRPr lang="en-US" dirty="0"/>
          </a:p>
        </p:txBody>
      </p:sp>
    </p:spTree>
    <p:extLst>
      <p:ext uri="{BB962C8B-B14F-4D97-AF65-F5344CB8AC3E}">
        <p14:creationId xmlns:p14="http://schemas.microsoft.com/office/powerpoint/2010/main" val="91122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ig Caslon Medium" charset="0"/>
                <a:ea typeface="Big Caslon Medium" charset="0"/>
                <a:cs typeface="Big Caslon Medium" charset="0"/>
              </a:rPr>
              <a:t>Protective Factors</a:t>
            </a:r>
          </a:p>
        </p:txBody>
      </p:sp>
      <p:sp>
        <p:nvSpPr>
          <p:cNvPr id="3" name="Content Placeholder 2"/>
          <p:cNvSpPr>
            <a:spLocks noGrp="1"/>
          </p:cNvSpPr>
          <p:nvPr>
            <p:ph idx="1"/>
          </p:nvPr>
        </p:nvSpPr>
        <p:spPr/>
        <p:txBody>
          <a:bodyPr/>
          <a:lstStyle/>
          <a:p>
            <a:r>
              <a:rPr lang="en-US" dirty="0">
                <a:latin typeface="Big Caslon Medium" charset="0"/>
                <a:ea typeface="Big Caslon Medium" charset="0"/>
                <a:cs typeface="Big Caslon Medium" charset="0"/>
              </a:rPr>
              <a:t>Developed by the Center for the Study of Social Policy as a part of the Strengthening Families Framework</a:t>
            </a:r>
          </a:p>
          <a:p>
            <a:endParaRPr lang="en-US" dirty="0">
              <a:latin typeface="Big Caslon Medium" charset="0"/>
              <a:ea typeface="Big Caslon Medium" charset="0"/>
              <a:cs typeface="Big Caslon Medium" charset="0"/>
            </a:endParaRPr>
          </a:p>
          <a:p>
            <a:r>
              <a:rPr lang="en-US" dirty="0">
                <a:latin typeface="Big Caslon Medium" charset="0"/>
                <a:ea typeface="Big Caslon Medium" charset="0"/>
                <a:cs typeface="Big Caslon Medium" charset="0"/>
              </a:rPr>
              <a:t>Research-based approach to supporting optimal child and youth development</a:t>
            </a:r>
          </a:p>
          <a:p>
            <a:endParaRPr lang="en-US" dirty="0"/>
          </a:p>
          <a:p>
            <a:endParaRPr lang="en-US" dirty="0"/>
          </a:p>
        </p:txBody>
      </p:sp>
    </p:spTree>
    <p:extLst>
      <p:ext uri="{BB962C8B-B14F-4D97-AF65-F5344CB8AC3E}">
        <p14:creationId xmlns:p14="http://schemas.microsoft.com/office/powerpoint/2010/main" val="133083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0504" y="-142875"/>
            <a:ext cx="6223000" cy="3937000"/>
          </a:xfrm>
          <a:prstGeom prst="rect">
            <a:avLst/>
          </a:prstGeom>
        </p:spPr>
      </p:pic>
      <p:pic>
        <p:nvPicPr>
          <p:cNvPr id="3" name="Picture 2"/>
          <p:cNvPicPr>
            <a:picLocks noChangeAspect="1"/>
          </p:cNvPicPr>
          <p:nvPr/>
        </p:nvPicPr>
        <p:blipFill>
          <a:blip r:embed="rId3"/>
          <a:stretch>
            <a:fillRect/>
          </a:stretch>
        </p:blipFill>
        <p:spPr>
          <a:xfrm>
            <a:off x="3800861" y="2456190"/>
            <a:ext cx="4590278" cy="3070896"/>
          </a:xfrm>
          <a:prstGeom prst="rect">
            <a:avLst/>
          </a:prstGeom>
        </p:spPr>
      </p:pic>
      <p:pic>
        <p:nvPicPr>
          <p:cNvPr id="4" name="Picture 3"/>
          <p:cNvPicPr>
            <a:picLocks noChangeAspect="1"/>
          </p:cNvPicPr>
          <p:nvPr/>
        </p:nvPicPr>
        <p:blipFill>
          <a:blip r:embed="rId4"/>
          <a:stretch>
            <a:fillRect/>
          </a:stretch>
        </p:blipFill>
        <p:spPr>
          <a:xfrm>
            <a:off x="7637188" y="0"/>
            <a:ext cx="4587766" cy="3058511"/>
          </a:xfrm>
          <a:prstGeom prst="rect">
            <a:avLst/>
          </a:prstGeom>
        </p:spPr>
      </p:pic>
      <p:pic>
        <p:nvPicPr>
          <p:cNvPr id="5" name="Content Placeholder 5"/>
          <p:cNvPicPr>
            <a:picLocks noChangeAspect="1"/>
          </p:cNvPicPr>
          <p:nvPr/>
        </p:nvPicPr>
        <p:blipFill>
          <a:blip r:embed="rId5"/>
          <a:stretch>
            <a:fillRect/>
          </a:stretch>
        </p:blipFill>
        <p:spPr>
          <a:xfrm>
            <a:off x="0" y="4302125"/>
            <a:ext cx="4384054" cy="2466030"/>
          </a:xfrm>
          <a:prstGeom prst="rect">
            <a:avLst/>
          </a:prstGeom>
        </p:spPr>
      </p:pic>
      <p:pic>
        <p:nvPicPr>
          <p:cNvPr id="6" name="Picture 5"/>
          <p:cNvPicPr>
            <a:picLocks noChangeAspect="1"/>
          </p:cNvPicPr>
          <p:nvPr/>
        </p:nvPicPr>
        <p:blipFill>
          <a:blip r:embed="rId6"/>
          <a:stretch>
            <a:fillRect/>
          </a:stretch>
        </p:blipFill>
        <p:spPr>
          <a:xfrm>
            <a:off x="8213834" y="4084793"/>
            <a:ext cx="4044074" cy="2683362"/>
          </a:xfrm>
          <a:prstGeom prst="rect">
            <a:avLst/>
          </a:prstGeom>
        </p:spPr>
      </p:pic>
    </p:spTree>
    <p:extLst>
      <p:ext uri="{BB962C8B-B14F-4D97-AF65-F5344CB8AC3E}">
        <p14:creationId xmlns:p14="http://schemas.microsoft.com/office/powerpoint/2010/main" val="119144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ig Caslon Medium" charset="0"/>
                <a:ea typeface="Big Caslon Medium" charset="0"/>
                <a:cs typeface="Big Caslon Medium" charset="0"/>
              </a:rPr>
              <a:t>What is the Initiative?</a:t>
            </a:r>
          </a:p>
        </p:txBody>
      </p:sp>
      <p:sp>
        <p:nvSpPr>
          <p:cNvPr id="3" name="Content Placeholder 2"/>
          <p:cNvSpPr>
            <a:spLocks noGrp="1"/>
          </p:cNvSpPr>
          <p:nvPr>
            <p:ph idx="1"/>
          </p:nvPr>
        </p:nvSpPr>
        <p:spPr/>
        <p:txBody>
          <a:bodyPr/>
          <a:lstStyle/>
          <a:p>
            <a:r>
              <a:rPr lang="en-US" sz="4000" dirty="0">
                <a:latin typeface="Big Caslon Medium" charset="0"/>
                <a:ea typeface="Big Caslon Medium" charset="0"/>
                <a:cs typeface="Big Caslon Medium" charset="0"/>
              </a:rPr>
              <a:t>Partnership Project </a:t>
            </a:r>
          </a:p>
          <a:p>
            <a:endParaRPr lang="en-US" sz="4000" dirty="0">
              <a:latin typeface="Big Caslon Medium" charset="0"/>
              <a:ea typeface="Big Caslon Medium" charset="0"/>
              <a:cs typeface="Big Caslon Medium" charset="0"/>
            </a:endParaRPr>
          </a:p>
          <a:p>
            <a:r>
              <a:rPr lang="en-US" sz="4000" dirty="0">
                <a:latin typeface="Big Caslon Medium" charset="0"/>
                <a:ea typeface="Big Caslon Medium" charset="0"/>
                <a:cs typeface="Big Caslon Medium" charset="0"/>
              </a:rPr>
              <a:t>Policy Project</a:t>
            </a:r>
          </a:p>
          <a:p>
            <a:endParaRPr lang="en-US" sz="4000" dirty="0">
              <a:latin typeface="Big Caslon Medium" charset="0"/>
              <a:ea typeface="Big Caslon Medium" charset="0"/>
              <a:cs typeface="Big Caslon Medium" charset="0"/>
            </a:endParaRPr>
          </a:p>
          <a:p>
            <a:r>
              <a:rPr lang="en-US" sz="4000" dirty="0">
                <a:latin typeface="Big Caslon Medium" charset="0"/>
                <a:ea typeface="Big Caslon Medium" charset="0"/>
                <a:cs typeface="Big Caslon Medium" charset="0"/>
              </a:rPr>
              <a:t>Workforce Development Project </a:t>
            </a:r>
          </a:p>
          <a:p>
            <a:endParaRPr lang="en-US" sz="4000" dirty="0"/>
          </a:p>
          <a:p>
            <a:endParaRPr lang="en-US" dirty="0"/>
          </a:p>
        </p:txBody>
      </p:sp>
    </p:spTree>
    <p:extLst>
      <p:ext uri="{BB962C8B-B14F-4D97-AF65-F5344CB8AC3E}">
        <p14:creationId xmlns:p14="http://schemas.microsoft.com/office/powerpoint/2010/main" val="61686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ig Caslon Medium" charset="0"/>
                <a:ea typeface="Big Caslon Medium" charset="0"/>
                <a:cs typeface="Big Caslon Medium" charset="0"/>
              </a:rPr>
              <a:t>Five Modules</a:t>
            </a:r>
            <a:endParaRPr lang="en-US" dirty="0"/>
          </a:p>
        </p:txBody>
      </p:sp>
      <p:sp>
        <p:nvSpPr>
          <p:cNvPr id="3" name="Content Placeholder 2"/>
          <p:cNvSpPr>
            <a:spLocks noGrp="1"/>
          </p:cNvSpPr>
          <p:nvPr>
            <p:ph idx="1"/>
          </p:nvPr>
        </p:nvSpPr>
        <p:spPr/>
        <p:txBody>
          <a:bodyPr>
            <a:normAutofit lnSpcReduction="10000"/>
          </a:bodyPr>
          <a:lstStyle/>
          <a:p>
            <a:r>
              <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rPr>
              <a:t>ACEs Overview</a:t>
            </a:r>
          </a:p>
          <a:p>
            <a:endPar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endParaRPr>
          </a:p>
          <a:p>
            <a:r>
              <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rPr>
              <a:t>Resiliency and Recovery</a:t>
            </a:r>
          </a:p>
          <a:p>
            <a:endPar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endParaRPr>
          </a:p>
          <a:p>
            <a:r>
              <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rPr>
              <a:t>Strengthening Protective Factors</a:t>
            </a:r>
          </a:p>
          <a:p>
            <a:endPar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endParaRPr>
          </a:p>
          <a:p>
            <a:r>
              <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rPr>
              <a:t>Service Implications</a:t>
            </a:r>
          </a:p>
          <a:p>
            <a:endPar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endParaRPr>
          </a:p>
          <a:p>
            <a:r>
              <a:rPr lang="en-US" dirty="0">
                <a:ln w="0"/>
                <a:effectLst>
                  <a:outerShdw blurRad="38100" dist="25400" dir="5400000" algn="ctr" rotWithShape="0">
                    <a:srgbClr val="6E747A">
                      <a:alpha val="43000"/>
                    </a:srgbClr>
                  </a:outerShdw>
                </a:effectLst>
                <a:latin typeface="Big Caslon Medium" charset="0"/>
                <a:ea typeface="Big Caslon Medium" charset="0"/>
                <a:cs typeface="Big Caslon Medium" charset="0"/>
              </a:rPr>
              <a:t>Population Specific </a:t>
            </a:r>
          </a:p>
          <a:p>
            <a:endParaRPr lang="en-US" dirty="0"/>
          </a:p>
        </p:txBody>
      </p:sp>
    </p:spTree>
    <p:extLst>
      <p:ext uri="{BB962C8B-B14F-4D97-AF65-F5344CB8AC3E}">
        <p14:creationId xmlns:p14="http://schemas.microsoft.com/office/powerpoint/2010/main" val="187014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ig Caslon Medium" charset="0"/>
                <a:ea typeface="Big Caslon Medium" charset="0"/>
                <a:cs typeface="Big Caslon Medium" charset="0"/>
              </a:rPr>
              <a:t>Target Populations</a:t>
            </a:r>
          </a:p>
        </p:txBody>
      </p:sp>
      <p:sp>
        <p:nvSpPr>
          <p:cNvPr id="3" name="Content Placeholder 2"/>
          <p:cNvSpPr>
            <a:spLocks noGrp="1"/>
          </p:cNvSpPr>
          <p:nvPr>
            <p:ph idx="1"/>
          </p:nvPr>
        </p:nvSpPr>
        <p:spPr/>
        <p:txBody>
          <a:bodyPr/>
          <a:lstStyle/>
          <a:p>
            <a:r>
              <a:rPr lang="en-US" dirty="0"/>
              <a:t>Early Care Providers</a:t>
            </a:r>
          </a:p>
          <a:p>
            <a:r>
              <a:rPr lang="en-US" dirty="0"/>
              <a:t>Domestic Violence Staff</a:t>
            </a:r>
          </a:p>
          <a:p>
            <a:r>
              <a:rPr lang="en-US" dirty="0"/>
              <a:t>Kinship Care</a:t>
            </a:r>
          </a:p>
          <a:p>
            <a:endParaRPr lang="en-US" dirty="0"/>
          </a:p>
        </p:txBody>
      </p:sp>
      <p:pic>
        <p:nvPicPr>
          <p:cNvPr id="4" name="Picture 3"/>
          <p:cNvPicPr>
            <a:picLocks noChangeAspect="1"/>
          </p:cNvPicPr>
          <p:nvPr/>
        </p:nvPicPr>
        <p:blipFill>
          <a:blip r:embed="rId2"/>
          <a:stretch>
            <a:fillRect/>
          </a:stretch>
        </p:blipFill>
        <p:spPr>
          <a:xfrm>
            <a:off x="118023" y="1449114"/>
            <a:ext cx="5397500" cy="3581400"/>
          </a:xfrm>
          <a:prstGeom prst="rect">
            <a:avLst/>
          </a:prstGeom>
        </p:spPr>
      </p:pic>
      <p:pic>
        <p:nvPicPr>
          <p:cNvPr id="5" name="Picture 4"/>
          <p:cNvPicPr>
            <a:picLocks noChangeAspect="1"/>
          </p:cNvPicPr>
          <p:nvPr/>
        </p:nvPicPr>
        <p:blipFill>
          <a:blip r:embed="rId3"/>
          <a:stretch>
            <a:fillRect/>
          </a:stretch>
        </p:blipFill>
        <p:spPr>
          <a:xfrm>
            <a:off x="6096000" y="450081"/>
            <a:ext cx="5276631" cy="2793511"/>
          </a:xfrm>
          <a:prstGeom prst="rect">
            <a:avLst/>
          </a:prstGeom>
        </p:spPr>
      </p:pic>
      <p:pic>
        <p:nvPicPr>
          <p:cNvPr id="6" name="Picture 5"/>
          <p:cNvPicPr>
            <a:picLocks noChangeAspect="1"/>
          </p:cNvPicPr>
          <p:nvPr/>
        </p:nvPicPr>
        <p:blipFill>
          <a:blip r:embed="rId4"/>
          <a:stretch>
            <a:fillRect/>
          </a:stretch>
        </p:blipFill>
        <p:spPr>
          <a:xfrm>
            <a:off x="5549962" y="3378528"/>
            <a:ext cx="6440699" cy="4301467"/>
          </a:xfrm>
          <a:prstGeom prst="rect">
            <a:avLst/>
          </a:prstGeom>
        </p:spPr>
      </p:pic>
    </p:spTree>
    <p:extLst>
      <p:ext uri="{BB962C8B-B14F-4D97-AF65-F5344CB8AC3E}">
        <p14:creationId xmlns:p14="http://schemas.microsoft.com/office/powerpoint/2010/main" val="60184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ig Caslon Medium" charset="0"/>
                <a:ea typeface="Big Caslon Medium" charset="0"/>
                <a:cs typeface="Big Caslon Medium" charset="0"/>
              </a:rPr>
              <a:t>Anticipated Results</a:t>
            </a:r>
          </a:p>
        </p:txBody>
      </p:sp>
      <p:sp>
        <p:nvSpPr>
          <p:cNvPr id="3" name="Content Placeholder 2"/>
          <p:cNvSpPr>
            <a:spLocks noGrp="1"/>
          </p:cNvSpPr>
          <p:nvPr>
            <p:ph idx="1"/>
          </p:nvPr>
        </p:nvSpPr>
        <p:spPr/>
        <p:txBody>
          <a:bodyPr>
            <a:normAutofit/>
          </a:bodyPr>
          <a:lstStyle/>
          <a:p>
            <a:r>
              <a:rPr lang="en-US" dirty="0">
                <a:latin typeface="Big Caslon Medium" charset="0"/>
                <a:ea typeface="Big Caslon Medium" charset="0"/>
                <a:cs typeface="Big Caslon Medium" charset="0"/>
              </a:rPr>
              <a:t>Long term </a:t>
            </a:r>
            <a:r>
              <a:rPr lang="mr-IN" dirty="0">
                <a:latin typeface="Big Caslon Medium" charset="0"/>
                <a:ea typeface="Big Caslon Medium" charset="0"/>
                <a:cs typeface="Big Caslon Medium" charset="0"/>
              </a:rPr>
              <a:t>–</a:t>
            </a:r>
            <a:r>
              <a:rPr lang="en-US" dirty="0">
                <a:latin typeface="Big Caslon Medium" charset="0"/>
                <a:ea typeface="Big Caslon Medium" charset="0"/>
                <a:cs typeface="Big Caslon Medium" charset="0"/>
              </a:rPr>
              <a:t> </a:t>
            </a:r>
          </a:p>
          <a:p>
            <a:pPr lvl="1"/>
            <a:r>
              <a:rPr lang="en-US" dirty="0">
                <a:latin typeface="Big Caslon Medium" charset="0"/>
                <a:ea typeface="Big Caslon Medium" charset="0"/>
                <a:cs typeface="Big Caslon Medium" charset="0"/>
              </a:rPr>
              <a:t>ACE/ PF informed workforce </a:t>
            </a:r>
          </a:p>
          <a:p>
            <a:pPr lvl="1"/>
            <a:r>
              <a:rPr lang="en-US" dirty="0">
                <a:latin typeface="Big Caslon Medium" charset="0"/>
                <a:ea typeface="Big Caslon Medium" charset="0"/>
                <a:cs typeface="Big Caslon Medium" charset="0"/>
              </a:rPr>
              <a:t>Trauma responsive organizations</a:t>
            </a:r>
          </a:p>
          <a:p>
            <a:pPr lvl="1"/>
            <a:r>
              <a:rPr lang="en-US" dirty="0">
                <a:latin typeface="Big Caslon Medium" charset="0"/>
                <a:ea typeface="Big Caslon Medium" charset="0"/>
                <a:cs typeface="Big Caslon Medium" charset="0"/>
              </a:rPr>
              <a:t>System shift toward prevention </a:t>
            </a:r>
          </a:p>
          <a:p>
            <a:endParaRPr lang="en-US" dirty="0">
              <a:latin typeface="Big Caslon Medium" charset="0"/>
              <a:ea typeface="Big Caslon Medium" charset="0"/>
              <a:cs typeface="Big Caslon Medium" charset="0"/>
            </a:endParaRPr>
          </a:p>
          <a:p>
            <a:r>
              <a:rPr lang="en-US" dirty="0">
                <a:latin typeface="Big Caslon Medium" charset="0"/>
                <a:ea typeface="Big Caslon Medium" charset="0"/>
                <a:cs typeface="Big Caslon Medium" charset="0"/>
              </a:rPr>
              <a:t>Year 1 </a:t>
            </a:r>
            <a:r>
              <a:rPr lang="mr-IN" dirty="0">
                <a:latin typeface="Big Caslon Medium" charset="0"/>
                <a:ea typeface="Big Caslon Medium" charset="0"/>
                <a:cs typeface="Big Caslon Medium" charset="0"/>
              </a:rPr>
              <a:t>–</a:t>
            </a:r>
            <a:r>
              <a:rPr lang="en-US" dirty="0">
                <a:latin typeface="Big Caslon Medium" charset="0"/>
                <a:ea typeface="Big Caslon Medium" charset="0"/>
                <a:cs typeface="Big Caslon Medium" charset="0"/>
              </a:rPr>
              <a:t> </a:t>
            </a:r>
          </a:p>
          <a:p>
            <a:pPr lvl="1"/>
            <a:r>
              <a:rPr lang="en-US" dirty="0">
                <a:latin typeface="Big Caslon Medium" charset="0"/>
                <a:ea typeface="Big Caslon Medium" charset="0"/>
                <a:cs typeface="Big Caslon Medium" charset="0"/>
              </a:rPr>
              <a:t>500 Partnership Staff Trained Statewide</a:t>
            </a:r>
          </a:p>
          <a:p>
            <a:pPr lvl="1"/>
            <a:r>
              <a:rPr lang="en-US" dirty="0">
                <a:latin typeface="Big Caslon Medium" charset="0"/>
                <a:ea typeface="Big Caslon Medium" charset="0"/>
                <a:cs typeface="Big Caslon Medium" charset="0"/>
              </a:rPr>
              <a:t>12 Pilot Sites Launched</a:t>
            </a:r>
          </a:p>
          <a:p>
            <a:pPr lvl="1"/>
            <a:r>
              <a:rPr lang="en-US" dirty="0">
                <a:latin typeface="Big Caslon Medium" charset="0"/>
                <a:ea typeface="Big Caslon Medium" charset="0"/>
                <a:cs typeface="Big Caslon Medium" charset="0"/>
              </a:rPr>
              <a:t>Legislation introduced and passed by both Assembly and Senate</a:t>
            </a:r>
          </a:p>
          <a:p>
            <a:pPr lvl="1"/>
            <a:endParaRPr lang="en-US" dirty="0"/>
          </a:p>
          <a:p>
            <a:pPr lvl="1"/>
            <a:endParaRPr lang="en-US" dirty="0"/>
          </a:p>
          <a:p>
            <a:endParaRPr lang="en-US" dirty="0"/>
          </a:p>
        </p:txBody>
      </p:sp>
    </p:spTree>
    <p:extLst>
      <p:ext uri="{BB962C8B-B14F-4D97-AF65-F5344CB8AC3E}">
        <p14:creationId xmlns:p14="http://schemas.microsoft.com/office/powerpoint/2010/main" val="192346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408</Words>
  <Application>Microsoft Office PowerPoint</Application>
  <PresentationFormat>Widescreen</PresentationFormat>
  <Paragraphs>171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Big Caslon Medium</vt:lpstr>
      <vt:lpstr>Calibri</vt:lpstr>
      <vt:lpstr>Calibri Light</vt:lpstr>
      <vt:lpstr>Corbel</vt:lpstr>
      <vt:lpstr>Office Theme</vt:lpstr>
      <vt:lpstr>PowerPoint Presentation</vt:lpstr>
      <vt:lpstr>The CDC-Kaiser Permanente Adverse Childhood Experiences (ACE) Study</vt:lpstr>
      <vt:lpstr>As the number of ACEs increases so does the risk for the following: </vt:lpstr>
      <vt:lpstr>Protective Factors</vt:lpstr>
      <vt:lpstr>PowerPoint Presentation</vt:lpstr>
      <vt:lpstr>What is the Initiative?</vt:lpstr>
      <vt:lpstr>Five Modules</vt:lpstr>
      <vt:lpstr>Target Populations</vt:lpstr>
      <vt:lpstr>Anticipated Results</vt:lpstr>
      <vt:lpstr>Jeopardy  Game - ACEs</vt:lpstr>
      <vt:lpstr>PowerPoint Presentation</vt:lpstr>
      <vt:lpstr>How Common Are ACEs?</vt:lpstr>
      <vt:lpstr>How Common Are ACEs?</vt:lpstr>
      <vt:lpstr>PowerPoint Presentation</vt:lpstr>
      <vt:lpstr>Toxic Stress</vt:lpstr>
      <vt:lpstr>Toxic Stress</vt:lpstr>
      <vt:lpstr>PowerPoint Presentation</vt:lpstr>
      <vt:lpstr>Protective Factors</vt:lpstr>
      <vt:lpstr>Protective Factors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O'Connor</dc:creator>
  <cp:lastModifiedBy>Jessica Krupski</cp:lastModifiedBy>
  <cp:revision>21</cp:revision>
  <dcterms:created xsi:type="dcterms:W3CDTF">2017-12-08T15:19:05Z</dcterms:created>
  <dcterms:modified xsi:type="dcterms:W3CDTF">2019-02-01T04:46:52Z</dcterms:modified>
</cp:coreProperties>
</file>