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0" r:id="rId3"/>
    <p:sldId id="262" r:id="rId4"/>
    <p:sldId id="273" r:id="rId5"/>
    <p:sldId id="263" r:id="rId6"/>
    <p:sldId id="258" r:id="rId7"/>
    <p:sldId id="264" r:id="rId8"/>
    <p:sldId id="259" r:id="rId9"/>
    <p:sldId id="261" r:id="rId10"/>
    <p:sldId id="265" r:id="rId11"/>
    <p:sldId id="274" r:id="rId12"/>
    <p:sldId id="266" r:id="rId13"/>
    <p:sldId id="272" r:id="rId14"/>
    <p:sldId id="271" r:id="rId15"/>
    <p:sldId id="268" r:id="rId16"/>
    <p:sldId id="269" r:id="rId17"/>
    <p:sldId id="270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134"/>
    <a:srgbClr val="F6D1CE"/>
    <a:srgbClr val="F2BEBA"/>
    <a:srgbClr val="00ADEF"/>
    <a:srgbClr val="F05438"/>
    <a:srgbClr val="F4816C"/>
    <a:srgbClr val="01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8FD5D5-4755-44B8-88D7-DD094353D44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2734C56-2AD6-4BCF-B0C8-41D409261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0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2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7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3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5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0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0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0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0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70692-A8EC-45EC-9E6C-DCB24B9B130E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A8F9-D742-41F7-BD0A-E835788F6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1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155" y="2139350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Teaching the Teachers of our Youngest Children: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35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The State of Early Childhood Higher Education in New York, 2015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5648" y="5892947"/>
            <a:ext cx="829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Center for the Study of Child Care Employment </a:t>
            </a:r>
          </a:p>
          <a:p>
            <a:r>
              <a:rPr lang="en-US" dirty="0">
                <a:latin typeface="Century Gothic" panose="020B0502020202020204" pitchFamily="34" charset="0"/>
              </a:rPr>
              <a:t>University of California, Berkeley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74" y="2392912"/>
            <a:ext cx="2567702" cy="20360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673" y="5741107"/>
            <a:ext cx="942975" cy="9500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03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783" y="1258433"/>
            <a:ext cx="5625874" cy="542976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Faculty in NY – Age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24371" cy="119079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032946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10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Faculty in NY – Degree Attainment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24371" cy="119079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032946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526" y="1326016"/>
            <a:ext cx="4377418" cy="533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24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solidFill>
            <a:srgbClr val="F05134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Supports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6D1CE"/>
          </a:solidFill>
        </p:spPr>
        <p:txBody>
          <a:bodyPr>
            <a:normAutofit/>
          </a:bodyPr>
          <a:lstStyle/>
          <a:p>
            <a:r>
              <a:rPr lang="en-US" sz="2600" dirty="0"/>
              <a:t>Academic and financial aid counseling </a:t>
            </a:r>
          </a:p>
          <a:p>
            <a:r>
              <a:rPr lang="en-US" sz="2600" dirty="0"/>
              <a:t>Convenient class locations and times (e.g., evenings, weekends)</a:t>
            </a:r>
          </a:p>
          <a:p>
            <a:r>
              <a:rPr lang="en-US" sz="2600" dirty="0"/>
              <a:t>Academic tutoring</a:t>
            </a:r>
          </a:p>
          <a:p>
            <a:r>
              <a:rPr lang="en-US" sz="2600" dirty="0"/>
              <a:t>Assistance with technology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solidFill>
            <a:srgbClr val="F05134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Challenges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solidFill>
            <a:srgbClr val="F6D1CE"/>
          </a:solidFill>
        </p:spPr>
        <p:txBody>
          <a:bodyPr>
            <a:normAutofit/>
          </a:bodyPr>
          <a:lstStyle/>
          <a:p>
            <a:r>
              <a:rPr lang="en-US" sz="2600" dirty="0"/>
              <a:t>Insufficient ability to recruit students</a:t>
            </a:r>
          </a:p>
          <a:p>
            <a:r>
              <a:rPr lang="en-US" sz="2600" dirty="0"/>
              <a:t>Faculty administrative responsibilities that interfere with time with students</a:t>
            </a:r>
          </a:p>
          <a:p>
            <a:r>
              <a:rPr lang="en-US" sz="2600" dirty="0"/>
              <a:t>Need for additional resources for students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Student Supports and Challenges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3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solidFill>
            <a:srgbClr val="F05134"/>
          </a:solidFill>
        </p:spPr>
        <p:txBody>
          <a:bodyPr anchor="ctr">
            <a:norm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Support for Faculty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F6D1CE"/>
          </a:solidFill>
        </p:spPr>
        <p:txBody>
          <a:bodyPr>
            <a:normAutofit/>
          </a:bodyPr>
          <a:lstStyle/>
          <a:p>
            <a:r>
              <a:rPr lang="en-US" sz="2600" dirty="0"/>
              <a:t>Need for additional resources</a:t>
            </a:r>
          </a:p>
          <a:p>
            <a:r>
              <a:rPr lang="en-US" sz="2600" dirty="0"/>
              <a:t>Faculty professional development</a:t>
            </a:r>
          </a:p>
          <a:p>
            <a:r>
              <a:rPr lang="en-US" sz="2600" dirty="0"/>
              <a:t>Staffing</a:t>
            </a:r>
          </a:p>
          <a:p>
            <a:r>
              <a:rPr lang="en-US" sz="2600" dirty="0"/>
              <a:t>Travel funding</a:t>
            </a:r>
          </a:p>
          <a:p>
            <a:r>
              <a:rPr lang="en-US" sz="2600" dirty="0"/>
              <a:t>More individual faculty planning time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>
          <a:solidFill>
            <a:srgbClr val="F05134"/>
          </a:solidFill>
        </p:spPr>
        <p:txBody>
          <a:bodyPr anchor="ctr">
            <a:normAutofit fontScale="925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Faculty Diversity and Expertise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solidFill>
            <a:srgbClr val="F6D1CE"/>
          </a:solidFill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Racial/ethnic diversity</a:t>
            </a:r>
          </a:p>
          <a:p>
            <a:pPr>
              <a:spcBef>
                <a:spcPts val="1200"/>
              </a:spcBef>
            </a:pPr>
            <a:r>
              <a:rPr lang="en-US" dirty="0"/>
              <a:t>Linguistic diversity</a:t>
            </a:r>
          </a:p>
          <a:p>
            <a:pPr>
              <a:spcBef>
                <a:spcPts val="1200"/>
              </a:spcBef>
            </a:pPr>
            <a:r>
              <a:rPr lang="en-US" dirty="0"/>
              <a:t>Expertise in teaching dual language learners</a:t>
            </a:r>
          </a:p>
          <a:p>
            <a:pPr>
              <a:spcBef>
                <a:spcPts val="1200"/>
              </a:spcBef>
            </a:pPr>
            <a:r>
              <a:rPr lang="en-US" dirty="0"/>
              <a:t>Expertise in teaching infants and toddlers</a:t>
            </a:r>
          </a:p>
          <a:p>
            <a:pPr>
              <a:spcBef>
                <a:spcPts val="1200"/>
              </a:spcBef>
            </a:pPr>
            <a:r>
              <a:rPr lang="en-US" dirty="0"/>
              <a:t>Expertise in teaching young children with special needs</a:t>
            </a:r>
          </a:p>
          <a:p>
            <a:pPr>
              <a:spcBef>
                <a:spcPts val="1200"/>
              </a:spcBef>
            </a:pPr>
            <a:r>
              <a:rPr lang="en-US" dirty="0"/>
              <a:t>Expertise in science pedagogy for young children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Faculty-Related Challenges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875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391" y="1536246"/>
            <a:ext cx="5862638" cy="492021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Infant and Toddler Focus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131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958" y="1172936"/>
            <a:ext cx="5553899" cy="559797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Family Engagement Focus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26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/>
              <a:t>Unify expectations and pathways for early childhood workforce preparation</a:t>
            </a:r>
          </a:p>
          <a:p>
            <a:pPr marL="514350" indent="-514350">
              <a:buAutoNum type="arabicPeriod"/>
            </a:pPr>
            <a:r>
              <a:rPr lang="en-US" sz="3200" dirty="0"/>
              <a:t>Strengthen program content and equity across the age span</a:t>
            </a:r>
          </a:p>
          <a:p>
            <a:pPr marL="514350" indent="-514350">
              <a:buAutoNum type="arabicPeriod"/>
            </a:pPr>
            <a:r>
              <a:rPr lang="en-US" sz="3200" dirty="0"/>
              <a:t>Build a leadership pipeline</a:t>
            </a:r>
          </a:p>
          <a:p>
            <a:pPr marL="514350" indent="-514350">
              <a:buAutoNum type="arabicPeriod"/>
            </a:pPr>
            <a:r>
              <a:rPr lang="en-US" sz="3200" dirty="0"/>
              <a:t>Prepare an incoming generation of faculty </a:t>
            </a:r>
          </a:p>
          <a:p>
            <a:pPr marL="514350" indent="-514350">
              <a:buAutoNum type="arabicPeriod"/>
            </a:pPr>
            <a:r>
              <a:rPr lang="en-US" sz="3200" dirty="0"/>
              <a:t>Increase faculty support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Recommendations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042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9340" y="1825625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77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37" y="1"/>
            <a:ext cx="995916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A Brief History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National Context – </a:t>
            </a:r>
            <a:r>
              <a:rPr lang="en-US" sz="3600" dirty="0" err="1"/>
              <a:t>Whitebook</a:t>
            </a:r>
            <a:r>
              <a:rPr lang="en-US" sz="3600" dirty="0"/>
              <a:t>, et al as partners</a:t>
            </a:r>
          </a:p>
          <a:p>
            <a:endParaRPr lang="en-US" sz="3600" dirty="0"/>
          </a:p>
          <a:p>
            <a:r>
              <a:rPr lang="en-US" sz="3600" dirty="0"/>
              <a:t>Original plan – Federal Early Learning Challenge Grant</a:t>
            </a:r>
          </a:p>
          <a:p>
            <a:endParaRPr lang="en-US" sz="3600" dirty="0"/>
          </a:p>
          <a:p>
            <a:r>
              <a:rPr lang="en-US" sz="3600" dirty="0"/>
              <a:t>Funding Opportunity</a:t>
            </a:r>
          </a:p>
          <a:p>
            <a:endParaRPr lang="en-US" sz="3600" dirty="0"/>
          </a:p>
          <a:p>
            <a:r>
              <a:rPr lang="en-US" sz="3600" dirty="0"/>
              <a:t>Institute of Medicine Report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36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Participants</a:t>
            </a:r>
          </a:p>
          <a:p>
            <a:r>
              <a:rPr lang="en-US" dirty="0"/>
              <a:t>Programs</a:t>
            </a:r>
          </a:p>
          <a:p>
            <a:pPr lvl="1"/>
            <a:r>
              <a:rPr lang="en-US" dirty="0"/>
              <a:t>27 associates degree programs</a:t>
            </a:r>
          </a:p>
          <a:p>
            <a:pPr lvl="1"/>
            <a:r>
              <a:rPr lang="en-US" dirty="0"/>
              <a:t>29 bachelor’s degree programs</a:t>
            </a:r>
          </a:p>
          <a:p>
            <a:pPr lvl="1"/>
            <a:r>
              <a:rPr lang="en-US" dirty="0"/>
              <a:t>58 master’s degree programs</a:t>
            </a:r>
          </a:p>
          <a:p>
            <a:r>
              <a:rPr lang="en-US" dirty="0"/>
              <a:t>Faculty </a:t>
            </a:r>
          </a:p>
          <a:p>
            <a:pPr lvl="1"/>
            <a:r>
              <a:rPr lang="en-US" dirty="0"/>
              <a:t>74 community college faculty members</a:t>
            </a:r>
          </a:p>
          <a:p>
            <a:pPr lvl="1"/>
            <a:r>
              <a:rPr lang="en-US" dirty="0"/>
              <a:t>194 bachelor’s and graduate degree faculty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Procedure</a:t>
            </a:r>
          </a:p>
          <a:p>
            <a:r>
              <a:rPr lang="en-US" dirty="0"/>
              <a:t>CSCCE Researchers implemented the Early Childhood Higher Education Inventory</a:t>
            </a:r>
          </a:p>
          <a:p>
            <a:pPr lvl="1"/>
            <a:r>
              <a:rPr lang="en-US" dirty="0"/>
              <a:t>Mapping of population of higher education programs within the state</a:t>
            </a:r>
          </a:p>
          <a:p>
            <a:pPr lvl="1"/>
            <a:r>
              <a:rPr lang="en-US" dirty="0"/>
              <a:t>Online program survey for degree program leaders</a:t>
            </a:r>
          </a:p>
          <a:p>
            <a:pPr lvl="1"/>
            <a:r>
              <a:rPr lang="en-US" dirty="0"/>
              <a:t>Online faculty survey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54103" y="1"/>
            <a:ext cx="9959162" cy="11386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Study Design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93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Response Rate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073834" y="2083707"/>
            <a:ext cx="7933595" cy="3822700"/>
            <a:chOff x="2030290" y="2083707"/>
            <a:chExt cx="7933595" cy="38227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0290" y="2083707"/>
              <a:ext cx="7933595" cy="3822700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>
            <a:xfrm flipH="1">
              <a:off x="9938658" y="2083707"/>
              <a:ext cx="25227" cy="3576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417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52" y="1166462"/>
            <a:ext cx="6720848" cy="561235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Map of New York’s Programs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16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90" y="1238566"/>
            <a:ext cx="6800850" cy="5465370"/>
          </a:xfr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Purpose of Programs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647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535" y="1494064"/>
            <a:ext cx="6730093" cy="497441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Focus on Dual Language Learners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341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11" y="1965268"/>
            <a:ext cx="7948734" cy="4074666"/>
          </a:xfr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/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Field Experience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1142" cy="119458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030290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88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208" y="1228044"/>
            <a:ext cx="6536192" cy="506860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17898" y="1"/>
            <a:ext cx="9874102" cy="113868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00ADEF"/>
                </a:solidFill>
                <a:latin typeface="Century Gothic" panose="020B0502020202020204" pitchFamily="34" charset="0"/>
              </a:rPr>
              <a:t>Faculty in NY – Race and Ethnicity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24371" cy="1190791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032946" y="1158951"/>
            <a:ext cx="10161710" cy="0"/>
          </a:xfrm>
          <a:prstGeom prst="line">
            <a:avLst/>
          </a:prstGeom>
          <a:ln w="25400">
            <a:solidFill>
              <a:srgbClr val="F054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66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289</Words>
  <Application>Microsoft Office PowerPoint</Application>
  <PresentationFormat>Widescreen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Office Theme</vt:lpstr>
      <vt:lpstr>Teaching the Teachers of our Youngest Children: The State of Early Childhood Higher Education in New York, 2015 </vt:lpstr>
      <vt:lpstr>A Brief History</vt:lpstr>
      <vt:lpstr>PowerPoint Presentation</vt:lpstr>
      <vt:lpstr>Response Rate</vt:lpstr>
      <vt:lpstr>Map of New York’s Programs</vt:lpstr>
      <vt:lpstr>Purpose of Programs</vt:lpstr>
      <vt:lpstr>Focus on Dual Language Learners</vt:lpstr>
      <vt:lpstr>Field Experience</vt:lpstr>
      <vt:lpstr>Faculty in NY – Race and Ethnicity</vt:lpstr>
      <vt:lpstr>Faculty in NY – Age</vt:lpstr>
      <vt:lpstr>Faculty in NY – Degree Attainment</vt:lpstr>
      <vt:lpstr>Student Supports and Challenges</vt:lpstr>
      <vt:lpstr>Faculty-Related Challenges</vt:lpstr>
      <vt:lpstr>Infant and Toddler Focus</vt:lpstr>
      <vt:lpstr>Family Engagement Focus</vt:lpstr>
      <vt:lpstr>Recommendations</vt:lpstr>
      <vt:lpstr>PowerPoint Presentation</vt:lpstr>
    </vt:vector>
  </TitlesOfParts>
  <Company>The City University Of New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Full Staff Meeting</dc:title>
  <dc:creator>Javanna Obregon</dc:creator>
  <cp:lastModifiedBy>Jessica Krupski</cp:lastModifiedBy>
  <cp:revision>31</cp:revision>
  <cp:lastPrinted>2016-03-28T14:03:06Z</cp:lastPrinted>
  <dcterms:created xsi:type="dcterms:W3CDTF">2016-03-01T21:09:06Z</dcterms:created>
  <dcterms:modified xsi:type="dcterms:W3CDTF">2019-02-08T04:42:22Z</dcterms:modified>
</cp:coreProperties>
</file>